
<file path=[Content_Types].xml><?xml version="1.0" encoding="utf-8"?>
<Types xmlns="http://schemas.openxmlformats.org/package/2006/content-types">
  <Default Extension="png" ContentType="image/png"/>
  <Default Extension="jpeg" ContentType="image/jpe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handoutMasters/handoutMaster1.xml" ContentType="application/vnd.openxmlformats-officedocument.presentationml.handoutMaster+xml"/>
  <Override PartName="/ppt/ink/ink1.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82"/>
  </p:handoutMasterIdLst>
  <p:sldIdLst>
    <p:sldId id="256" r:id="rId3"/>
    <p:sldId id="377" r:id="rId5"/>
    <p:sldId id="378" r:id="rId6"/>
    <p:sldId id="379" r:id="rId7"/>
    <p:sldId id="380" r:id="rId8"/>
    <p:sldId id="381" r:id="rId9"/>
    <p:sldId id="382" r:id="rId10"/>
    <p:sldId id="383" r:id="rId11"/>
    <p:sldId id="384" r:id="rId12"/>
    <p:sldId id="385" r:id="rId13"/>
    <p:sldId id="386" r:id="rId14"/>
    <p:sldId id="387" r:id="rId15"/>
    <p:sldId id="388" r:id="rId16"/>
    <p:sldId id="389" r:id="rId17"/>
    <p:sldId id="390" r:id="rId18"/>
    <p:sldId id="391" r:id="rId19"/>
    <p:sldId id="392" r:id="rId20"/>
    <p:sldId id="393" r:id="rId21"/>
    <p:sldId id="394" r:id="rId22"/>
    <p:sldId id="395" r:id="rId23"/>
    <p:sldId id="396" r:id="rId24"/>
    <p:sldId id="397" r:id="rId25"/>
    <p:sldId id="398" r:id="rId26"/>
    <p:sldId id="399" r:id="rId27"/>
    <p:sldId id="400" r:id="rId28"/>
    <p:sldId id="401" r:id="rId29"/>
    <p:sldId id="402" r:id="rId30"/>
    <p:sldId id="403" r:id="rId31"/>
    <p:sldId id="404" r:id="rId32"/>
    <p:sldId id="405" r:id="rId33"/>
    <p:sldId id="406" r:id="rId34"/>
    <p:sldId id="407" r:id="rId35"/>
    <p:sldId id="408" r:id="rId36"/>
    <p:sldId id="409" r:id="rId37"/>
    <p:sldId id="410" r:id="rId38"/>
    <p:sldId id="411" r:id="rId39"/>
    <p:sldId id="412" r:id="rId40"/>
    <p:sldId id="413" r:id="rId41"/>
    <p:sldId id="414" r:id="rId42"/>
    <p:sldId id="415" r:id="rId43"/>
    <p:sldId id="416" r:id="rId44"/>
    <p:sldId id="417" r:id="rId45"/>
    <p:sldId id="418" r:id="rId46"/>
    <p:sldId id="419" r:id="rId47"/>
    <p:sldId id="420" r:id="rId48"/>
    <p:sldId id="421" r:id="rId49"/>
    <p:sldId id="422" r:id="rId50"/>
    <p:sldId id="423" r:id="rId51"/>
    <p:sldId id="424" r:id="rId52"/>
    <p:sldId id="425" r:id="rId53"/>
    <p:sldId id="312" r:id="rId54"/>
    <p:sldId id="313" r:id="rId55"/>
    <p:sldId id="314" r:id="rId56"/>
    <p:sldId id="307" r:id="rId57"/>
    <p:sldId id="289" r:id="rId58"/>
    <p:sldId id="281" r:id="rId59"/>
    <p:sldId id="343" r:id="rId60"/>
    <p:sldId id="428" r:id="rId61"/>
    <p:sldId id="429" r:id="rId62"/>
    <p:sldId id="261" r:id="rId63"/>
    <p:sldId id="426" r:id="rId64"/>
    <p:sldId id="259" r:id="rId65"/>
    <p:sldId id="304" r:id="rId66"/>
    <p:sldId id="260" r:id="rId67"/>
    <p:sldId id="262" r:id="rId68"/>
    <p:sldId id="309" r:id="rId69"/>
    <p:sldId id="264" r:id="rId70"/>
    <p:sldId id="271" r:id="rId71"/>
    <p:sldId id="267" r:id="rId72"/>
    <p:sldId id="275" r:id="rId73"/>
    <p:sldId id="265" r:id="rId74"/>
    <p:sldId id="308" r:id="rId75"/>
    <p:sldId id="282" r:id="rId76"/>
    <p:sldId id="310" r:id="rId77"/>
    <p:sldId id="427" r:id="rId78"/>
    <p:sldId id="430" r:id="rId79"/>
    <p:sldId id="431" r:id="rId80"/>
    <p:sldId id="432" r:id="rId8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460" autoAdjust="0"/>
    <p:restoredTop sz="86050" autoAdjust="0"/>
  </p:normalViewPr>
  <p:slideViewPr>
    <p:cSldViewPr>
      <p:cViewPr varScale="1">
        <p:scale>
          <a:sx n="86" d="100"/>
          <a:sy n="86" d="100"/>
        </p:scale>
        <p:origin x="42" y="93"/>
      </p:cViewPr>
      <p:guideLst>
        <p:guide orient="horz" pos="2160"/>
        <p:guide pos="3840"/>
      </p:guideLst>
    </p:cSldViewPr>
  </p:slideViewPr>
  <p:outlineViewPr>
    <p:cViewPr>
      <p:scale>
        <a:sx n="33" d="100"/>
        <a:sy n="33" d="100"/>
      </p:scale>
      <p:origin x="0" y="55014"/>
    </p:cViewPr>
  </p:outlineViewPr>
  <p:notesTextViewPr>
    <p:cViewPr>
      <p:scale>
        <a:sx n="100" d="100"/>
        <a:sy n="100" d="100"/>
      </p:scale>
      <p:origin x="0" y="0"/>
    </p:cViewPr>
  </p:notesTextViewPr>
  <p:sorterViewPr>
    <p:cViewPr>
      <p:scale>
        <a:sx n="90" d="100"/>
        <a:sy n="90" d="100"/>
      </p:scale>
      <p:origin x="0" y="1092"/>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5" Type="http://schemas.openxmlformats.org/officeDocument/2006/relationships/tableStyles" Target="tableStyles.xml"/><Relationship Id="rId84" Type="http://schemas.openxmlformats.org/officeDocument/2006/relationships/viewProps" Target="viewProps.xml"/><Relationship Id="rId83" Type="http://schemas.openxmlformats.org/officeDocument/2006/relationships/presProps" Target="presProps.xml"/><Relationship Id="rId82" Type="http://schemas.openxmlformats.org/officeDocument/2006/relationships/handoutMaster" Target="handoutMasters/handoutMaster1.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1D2652E9-CA2B-4B93-9A4F-55FBF14206F4}"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37CCCC84-6924-4020-AA88-9D8C67CC45ED}">
      <dgm:prSet phldrT="[Text]"/>
      <dgm:spPr/>
      <dgm:t>
        <a:bodyPr/>
        <a:lstStyle/>
        <a:p>
          <a:r>
            <a:rPr lang="zh-CN" altLang="en-US" dirty="0"/>
            <a:t>焦点</a:t>
          </a:r>
          <a:endParaRPr lang="en-US" dirty="0"/>
        </a:p>
      </dgm:t>
    </dgm:pt>
    <dgm:pt modelId="{E19514E1-CE10-459F-BC5B-51D11AEC7AAA}" cxnId="{7783422E-3CCF-423E-85E8-D2234618637D}" type="parTrans">
      <dgm:prSet/>
      <dgm:spPr/>
      <dgm:t>
        <a:bodyPr/>
        <a:lstStyle/>
        <a:p>
          <a:endParaRPr lang="en-US"/>
        </a:p>
      </dgm:t>
    </dgm:pt>
    <dgm:pt modelId="{8F945838-D3FB-4B41-85B6-86067C905F3A}" cxnId="{7783422E-3CCF-423E-85E8-D2234618637D}" type="sibTrans">
      <dgm:prSet/>
      <dgm:spPr/>
      <dgm:t>
        <a:bodyPr/>
        <a:lstStyle/>
        <a:p>
          <a:endParaRPr lang="en-US"/>
        </a:p>
      </dgm:t>
    </dgm:pt>
    <dgm:pt modelId="{EAC44B79-DB83-4E88-8DD7-7FED13B565DE}">
      <dgm:prSet phldrT="[Text]"/>
      <dgm:spPr/>
      <dgm:t>
        <a:bodyPr/>
        <a:lstStyle/>
        <a:p>
          <a:r>
            <a:rPr lang="zh-CN" altLang="en-US" dirty="0"/>
            <a:t>可靠</a:t>
          </a:r>
          <a:endParaRPr lang="en-US" dirty="0"/>
        </a:p>
      </dgm:t>
    </dgm:pt>
    <dgm:pt modelId="{406021AA-BA3D-493E-899E-43C114D2992D}" cxnId="{F0E4F3A2-2FA7-4E2B-BA2F-EF4E3DA9D628}" type="parTrans">
      <dgm:prSet/>
      <dgm:spPr/>
      <dgm:t>
        <a:bodyPr/>
        <a:lstStyle/>
        <a:p>
          <a:endParaRPr lang="en-US"/>
        </a:p>
      </dgm:t>
    </dgm:pt>
    <dgm:pt modelId="{7038DC38-45C7-4EBB-82D7-29639BB2C887}" cxnId="{F0E4F3A2-2FA7-4E2B-BA2F-EF4E3DA9D628}" type="sibTrans">
      <dgm:prSet/>
      <dgm:spPr/>
      <dgm:t>
        <a:bodyPr/>
        <a:lstStyle/>
        <a:p>
          <a:endParaRPr lang="en-US"/>
        </a:p>
      </dgm:t>
    </dgm:pt>
    <dgm:pt modelId="{853B56BE-11E5-4258-A552-BEDB3EC91984}">
      <dgm:prSet phldrT="[Text]"/>
      <dgm:spPr/>
      <dgm:t>
        <a:bodyPr/>
        <a:lstStyle/>
        <a:p>
          <a:r>
            <a:rPr lang="zh-CN" altLang="en-US" dirty="0"/>
            <a:t>方便</a:t>
          </a:r>
          <a:endParaRPr lang="en-US" dirty="0"/>
        </a:p>
      </dgm:t>
    </dgm:pt>
    <dgm:pt modelId="{679A108E-A108-450F-91F9-2A3B696D5D22}" cxnId="{5CE04604-6962-42DB-96B0-2D5901D10362}" type="parTrans">
      <dgm:prSet/>
      <dgm:spPr/>
      <dgm:t>
        <a:bodyPr/>
        <a:lstStyle/>
        <a:p>
          <a:endParaRPr lang="en-US"/>
        </a:p>
      </dgm:t>
    </dgm:pt>
    <dgm:pt modelId="{BB9C624F-4E53-4531-AC82-21030EB5B21A}" cxnId="{5CE04604-6962-42DB-96B0-2D5901D10362}" type="sibTrans">
      <dgm:prSet/>
      <dgm:spPr/>
      <dgm:t>
        <a:bodyPr/>
        <a:lstStyle/>
        <a:p>
          <a:endParaRPr lang="en-US"/>
        </a:p>
      </dgm:t>
    </dgm:pt>
    <dgm:pt modelId="{16792F51-7C7B-4CE7-832B-136E87B3C4FC}">
      <dgm:prSet phldrT="[Text]"/>
      <dgm:spPr/>
      <dgm:t>
        <a:bodyPr/>
        <a:lstStyle/>
        <a:p>
          <a:r>
            <a:rPr lang="zh-CN" altLang="en-US" dirty="0"/>
            <a:t>用户</a:t>
          </a:r>
          <a:endParaRPr lang="en-US" dirty="0"/>
        </a:p>
      </dgm:t>
    </dgm:pt>
    <dgm:pt modelId="{17E1780E-A673-4627-B61A-AFBB5011CCA3}" cxnId="{59202147-0A37-420C-9CC0-968736C5A0D3}" type="parTrans">
      <dgm:prSet/>
      <dgm:spPr/>
      <dgm:t>
        <a:bodyPr/>
        <a:lstStyle/>
        <a:p>
          <a:endParaRPr lang="en-US"/>
        </a:p>
      </dgm:t>
    </dgm:pt>
    <dgm:pt modelId="{0BF090C6-C7E4-46C8-9851-122D65EFA965}" cxnId="{59202147-0A37-420C-9CC0-968736C5A0D3}" type="sibTrans">
      <dgm:prSet/>
      <dgm:spPr/>
      <dgm:t>
        <a:bodyPr/>
        <a:lstStyle/>
        <a:p>
          <a:endParaRPr lang="en-US"/>
        </a:p>
      </dgm:t>
    </dgm:pt>
    <dgm:pt modelId="{1845DE7C-4F69-4FEF-9030-4F1E9FDF1EE3}">
      <dgm:prSet phldrT="[Text]"/>
      <dgm:spPr/>
      <dgm:t>
        <a:bodyPr/>
        <a:lstStyle/>
        <a:p>
          <a:r>
            <a:rPr lang="zh-CN" altLang="en-US" dirty="0"/>
            <a:t>早期大量</a:t>
          </a:r>
          <a:endParaRPr lang="en-US" dirty="0"/>
        </a:p>
      </dgm:t>
    </dgm:pt>
    <dgm:pt modelId="{BC5A816D-C4A5-4B66-BBDE-45C04076015C}" cxnId="{F15E4F87-1643-4E8A-B6F9-307B592723EE}" type="parTrans">
      <dgm:prSet/>
      <dgm:spPr/>
      <dgm:t>
        <a:bodyPr/>
        <a:lstStyle/>
        <a:p>
          <a:endParaRPr lang="en-US"/>
        </a:p>
      </dgm:t>
    </dgm:pt>
    <dgm:pt modelId="{90D394A7-7B97-49F0-B194-7573D4186B8C}" cxnId="{F15E4F87-1643-4E8A-B6F9-307B592723EE}" type="sibTrans">
      <dgm:prSet/>
      <dgm:spPr/>
      <dgm:t>
        <a:bodyPr/>
        <a:lstStyle/>
        <a:p>
          <a:endParaRPr lang="en-US"/>
        </a:p>
      </dgm:t>
    </dgm:pt>
    <dgm:pt modelId="{02EE0A9D-1F9E-44D2-A8DC-62076B1D5A84}">
      <dgm:prSet phldrT="[Text]"/>
      <dgm:spPr/>
      <dgm:t>
        <a:bodyPr/>
        <a:lstStyle/>
        <a:p>
          <a:r>
            <a:rPr lang="zh-CN" altLang="en-US" dirty="0"/>
            <a:t>晚期大量</a:t>
          </a:r>
          <a:endParaRPr lang="en-US" dirty="0"/>
        </a:p>
      </dgm:t>
    </dgm:pt>
    <dgm:pt modelId="{EA19CBA3-DFFA-4B14-A85A-D5553B78B472}" cxnId="{A05451D5-A31F-4054-B39A-9183C9DCE9EE}" type="parTrans">
      <dgm:prSet/>
      <dgm:spPr/>
      <dgm:t>
        <a:bodyPr/>
        <a:lstStyle/>
        <a:p>
          <a:endParaRPr lang="en-US"/>
        </a:p>
      </dgm:t>
    </dgm:pt>
    <dgm:pt modelId="{5470EE0B-AFE3-48FF-955C-4899EFB91FBE}" cxnId="{A05451D5-A31F-4054-B39A-9183C9DCE9EE}" type="sibTrans">
      <dgm:prSet/>
      <dgm:spPr/>
      <dgm:t>
        <a:bodyPr/>
        <a:lstStyle/>
        <a:p>
          <a:endParaRPr lang="en-US"/>
        </a:p>
      </dgm:t>
    </dgm:pt>
    <dgm:pt modelId="{95717424-59C6-4D49-90FB-2D2C378340AC}">
      <dgm:prSet phldrT="[Text]"/>
      <dgm:spPr/>
      <dgm:t>
        <a:bodyPr/>
        <a:lstStyle/>
        <a:p>
          <a:r>
            <a:rPr lang="zh-CN" altLang="en-US" dirty="0"/>
            <a:t>价钱</a:t>
          </a:r>
          <a:endParaRPr lang="en-US" dirty="0"/>
        </a:p>
      </dgm:t>
    </dgm:pt>
    <dgm:pt modelId="{DB6F42F0-8C4E-4161-9BE7-2AD53C9299BE}" cxnId="{444FC4BC-D01B-4F71-8078-FC48D3932674}" type="parTrans">
      <dgm:prSet/>
      <dgm:spPr/>
      <dgm:t>
        <a:bodyPr/>
        <a:lstStyle/>
        <a:p>
          <a:endParaRPr lang="en-US"/>
        </a:p>
      </dgm:t>
    </dgm:pt>
    <dgm:pt modelId="{C948DCD9-3639-4A8B-A774-1C9B87CB09E5}" cxnId="{444FC4BC-D01B-4F71-8078-FC48D3932674}" type="sibTrans">
      <dgm:prSet/>
      <dgm:spPr/>
      <dgm:t>
        <a:bodyPr/>
        <a:lstStyle/>
        <a:p>
          <a:endParaRPr lang="en-US"/>
        </a:p>
      </dgm:t>
    </dgm:pt>
    <dgm:pt modelId="{F2E1E509-967D-4C12-8110-555AF684EDDA}">
      <dgm:prSet phldrT="[Text]"/>
      <dgm:spPr/>
      <dgm:t>
        <a:bodyPr/>
        <a:lstStyle/>
        <a:p>
          <a:r>
            <a:rPr lang="zh-CN" altLang="en-US" dirty="0"/>
            <a:t>所有人</a:t>
          </a:r>
          <a:endParaRPr lang="en-US" dirty="0"/>
        </a:p>
      </dgm:t>
    </dgm:pt>
    <dgm:pt modelId="{CFD6C84F-713F-463E-A561-89F3E4E19C53}" cxnId="{B0186C0F-AD1F-43EF-8527-AF4345062B5B}" type="parTrans">
      <dgm:prSet/>
      <dgm:spPr/>
      <dgm:t>
        <a:bodyPr/>
        <a:lstStyle/>
        <a:p>
          <a:endParaRPr lang="en-US"/>
        </a:p>
      </dgm:t>
    </dgm:pt>
    <dgm:pt modelId="{89321B1D-BAE0-401C-A76D-9A2E2C1BFEE1}" cxnId="{B0186C0F-AD1F-43EF-8527-AF4345062B5B}" type="sibTrans">
      <dgm:prSet/>
      <dgm:spPr/>
      <dgm:t>
        <a:bodyPr/>
        <a:lstStyle/>
        <a:p>
          <a:endParaRPr lang="en-US"/>
        </a:p>
      </dgm:t>
    </dgm:pt>
    <dgm:pt modelId="{72ECB014-1A26-48E4-8A86-BCC2A51CE93E}">
      <dgm:prSet phldrT="[Text]"/>
      <dgm:spPr/>
      <dgm:t>
        <a:bodyPr/>
        <a:lstStyle/>
        <a:p>
          <a:r>
            <a:rPr lang="zh-CN" altLang="en-US" dirty="0"/>
            <a:t>功能</a:t>
          </a:r>
          <a:endParaRPr lang="en-US" dirty="0"/>
        </a:p>
      </dgm:t>
    </dgm:pt>
    <dgm:pt modelId="{CE872393-66E1-432F-950A-63B21E5EA120}" cxnId="{3AA197F5-DC8D-41CD-B79D-B07B676B6247}" type="parTrans">
      <dgm:prSet/>
      <dgm:spPr/>
      <dgm:t>
        <a:bodyPr/>
        <a:lstStyle/>
        <a:p>
          <a:endParaRPr lang="en-US"/>
        </a:p>
      </dgm:t>
    </dgm:pt>
    <dgm:pt modelId="{32345C66-0268-4591-A3A2-0EA3BB22E2B6}" cxnId="{3AA197F5-DC8D-41CD-B79D-B07B676B6247}" type="sibTrans">
      <dgm:prSet/>
      <dgm:spPr/>
      <dgm:t>
        <a:bodyPr/>
        <a:lstStyle/>
        <a:p>
          <a:endParaRPr lang="en-US"/>
        </a:p>
      </dgm:t>
    </dgm:pt>
    <dgm:pt modelId="{52EE8A72-1A7A-4066-A4AF-5759B0919E5D}">
      <dgm:prSet phldrT="[Text]"/>
      <dgm:spPr/>
      <dgm:t>
        <a:bodyPr/>
        <a:lstStyle/>
        <a:p>
          <a:r>
            <a:rPr lang="zh-CN" altLang="en-US" dirty="0"/>
            <a:t>早期尝鲜</a:t>
          </a:r>
          <a:endParaRPr lang="en-US" dirty="0"/>
        </a:p>
      </dgm:t>
    </dgm:pt>
    <dgm:pt modelId="{7DF7B891-C078-4CE7-81AC-7A90CA8F94AA}" cxnId="{0DB4FCCC-FA12-46D1-AFBD-FD0616FD4E2F}" type="parTrans">
      <dgm:prSet/>
      <dgm:spPr/>
      <dgm:t>
        <a:bodyPr/>
        <a:lstStyle/>
        <a:p>
          <a:endParaRPr lang="en-US"/>
        </a:p>
      </dgm:t>
    </dgm:pt>
    <dgm:pt modelId="{B578A9C6-C2CA-44B0-97CE-2C2D0F314C38}" cxnId="{0DB4FCCC-FA12-46D1-AFBD-FD0616FD4E2F}" type="sibTrans">
      <dgm:prSet/>
      <dgm:spPr/>
      <dgm:t>
        <a:bodyPr/>
        <a:lstStyle/>
        <a:p>
          <a:endParaRPr lang="en-US"/>
        </a:p>
      </dgm:t>
    </dgm:pt>
    <dgm:pt modelId="{3F4FAAF8-257C-4413-AEF2-7A9FE838DBF5}">
      <dgm:prSet phldrT="[Text]"/>
      <dgm:spPr/>
      <dgm:t>
        <a:bodyPr/>
        <a:lstStyle/>
        <a:p>
          <a:r>
            <a:rPr lang="zh-CN" altLang="en-US" dirty="0"/>
            <a:t>阶段</a:t>
          </a:r>
          <a:endParaRPr lang="en-US" dirty="0"/>
        </a:p>
      </dgm:t>
    </dgm:pt>
    <dgm:pt modelId="{140DE6ED-6498-4248-8127-809839BD6093}" cxnId="{21FD55A4-A56A-4290-AD63-335ED7CE7BC7}" type="parTrans">
      <dgm:prSet/>
      <dgm:spPr/>
      <dgm:t>
        <a:bodyPr/>
        <a:lstStyle/>
        <a:p>
          <a:endParaRPr lang="en-US"/>
        </a:p>
      </dgm:t>
    </dgm:pt>
    <dgm:pt modelId="{1359AADC-A131-4AE4-9B26-BA00161943E8}" cxnId="{21FD55A4-A56A-4290-AD63-335ED7CE7BC7}" type="sibTrans">
      <dgm:prSet/>
      <dgm:spPr/>
      <dgm:t>
        <a:bodyPr/>
        <a:lstStyle/>
        <a:p>
          <a:endParaRPr lang="en-US"/>
        </a:p>
      </dgm:t>
    </dgm:pt>
    <dgm:pt modelId="{6067B541-36A9-4068-95C7-9EC1415ECEFA}">
      <dgm:prSet phldrT="[Text]"/>
      <dgm:spPr/>
      <dgm:t>
        <a:bodyPr/>
        <a:lstStyle/>
        <a:p>
          <a:r>
            <a:rPr lang="zh-CN" altLang="en-US" dirty="0"/>
            <a:t>新品出现</a:t>
          </a:r>
          <a:endParaRPr lang="en-US" dirty="0"/>
        </a:p>
      </dgm:t>
    </dgm:pt>
    <dgm:pt modelId="{A0D1E5BA-9FA0-4541-A962-C851599D5007}" cxnId="{0221EBA8-D84C-4EAF-80A3-AC3F082DFBFA}" type="parTrans">
      <dgm:prSet/>
      <dgm:spPr/>
      <dgm:t>
        <a:bodyPr/>
        <a:lstStyle/>
        <a:p>
          <a:endParaRPr lang="en-US"/>
        </a:p>
      </dgm:t>
    </dgm:pt>
    <dgm:pt modelId="{61A38002-FED5-44AF-A3D9-CA210025BD8F}" cxnId="{0221EBA8-D84C-4EAF-80A3-AC3F082DFBFA}" type="sibTrans">
      <dgm:prSet/>
      <dgm:spPr/>
      <dgm:t>
        <a:bodyPr/>
        <a:lstStyle/>
        <a:p>
          <a:endParaRPr lang="en-US"/>
        </a:p>
      </dgm:t>
    </dgm:pt>
    <dgm:pt modelId="{6C1F0825-189F-4BCD-A80F-6B3F808C7C72}">
      <dgm:prSet phldrT="[Text]"/>
      <dgm:spPr/>
      <dgm:t>
        <a:bodyPr/>
        <a:lstStyle/>
        <a:p>
          <a:r>
            <a:rPr lang="zh-CN" altLang="en-US" dirty="0"/>
            <a:t>稳定发展</a:t>
          </a:r>
          <a:endParaRPr lang="en-US" dirty="0"/>
        </a:p>
      </dgm:t>
    </dgm:pt>
    <dgm:pt modelId="{D8A87353-4E70-499D-AFFE-52603148D424}" cxnId="{BE374E3D-BC25-4B2A-84D1-945560FD087D}" type="parTrans">
      <dgm:prSet/>
      <dgm:spPr/>
      <dgm:t>
        <a:bodyPr/>
        <a:lstStyle/>
        <a:p>
          <a:endParaRPr lang="en-US"/>
        </a:p>
      </dgm:t>
    </dgm:pt>
    <dgm:pt modelId="{7A870C6B-7477-4AF5-BA9C-268C796FB6AC}" cxnId="{BE374E3D-BC25-4B2A-84D1-945560FD087D}" type="sibTrans">
      <dgm:prSet/>
      <dgm:spPr/>
      <dgm:t>
        <a:bodyPr/>
        <a:lstStyle/>
        <a:p>
          <a:endParaRPr lang="en-US"/>
        </a:p>
      </dgm:t>
    </dgm:pt>
    <dgm:pt modelId="{FBF097C5-B00E-4382-9745-186BC90C5BAE}">
      <dgm:prSet phldrT="[Text]"/>
      <dgm:spPr/>
      <dgm:t>
        <a:bodyPr/>
        <a:lstStyle/>
        <a:p>
          <a:r>
            <a:rPr lang="zh-CN" altLang="en-US" dirty="0"/>
            <a:t>主流</a:t>
          </a:r>
          <a:endParaRPr lang="en-US" dirty="0"/>
        </a:p>
      </dgm:t>
    </dgm:pt>
    <dgm:pt modelId="{ED087F6C-52E9-4FEC-8C65-E8720033F084}" cxnId="{A9F28FE4-4C59-4AA8-91A2-77A0E1387CE3}" type="parTrans">
      <dgm:prSet/>
      <dgm:spPr/>
      <dgm:t>
        <a:bodyPr/>
        <a:lstStyle/>
        <a:p>
          <a:endParaRPr lang="en-US"/>
        </a:p>
      </dgm:t>
    </dgm:pt>
    <dgm:pt modelId="{E73ADDE2-527C-48B4-95C0-9DEF3F45DA16}" cxnId="{A9F28FE4-4C59-4AA8-91A2-77A0E1387CE3}" type="sibTrans">
      <dgm:prSet/>
      <dgm:spPr/>
      <dgm:t>
        <a:bodyPr/>
        <a:lstStyle/>
        <a:p>
          <a:endParaRPr lang="en-US"/>
        </a:p>
      </dgm:t>
    </dgm:pt>
    <dgm:pt modelId="{B4E3C7E5-BF82-4D74-91DA-591959CA9082}">
      <dgm:prSet phldrT="[Text]"/>
      <dgm:spPr/>
      <dgm:t>
        <a:bodyPr/>
        <a:lstStyle/>
        <a:p>
          <a:r>
            <a:rPr lang="zh-CN" altLang="en-US" dirty="0"/>
            <a:t>饱和</a:t>
          </a:r>
          <a:r>
            <a:rPr lang="en-US" dirty="0"/>
            <a:t> </a:t>
          </a:r>
        </a:p>
      </dgm:t>
    </dgm:pt>
    <dgm:pt modelId="{7EEC0794-F4B9-40E5-B98A-8EC1A7F8EC99}" cxnId="{F1868020-810F-4F3B-88FB-8B1BE3E9A8ED}" type="parTrans">
      <dgm:prSet/>
      <dgm:spPr/>
      <dgm:t>
        <a:bodyPr/>
        <a:lstStyle/>
        <a:p>
          <a:endParaRPr lang="en-US"/>
        </a:p>
      </dgm:t>
    </dgm:pt>
    <dgm:pt modelId="{5774C955-A8B8-42C4-8120-0A19B0A8A45E}" cxnId="{F1868020-810F-4F3B-88FB-8B1BE3E9A8ED}" type="sibTrans">
      <dgm:prSet/>
      <dgm:spPr/>
      <dgm:t>
        <a:bodyPr/>
        <a:lstStyle/>
        <a:p>
          <a:endParaRPr lang="en-US"/>
        </a:p>
      </dgm:t>
    </dgm:pt>
    <dgm:pt modelId="{9F1F19C9-68FD-4B0B-A731-198458D5021F}" type="pres">
      <dgm:prSet presAssocID="{1D2652E9-CA2B-4B93-9A4F-55FBF14206F4}" presName="Name0" presStyleCnt="0">
        <dgm:presLayoutVars>
          <dgm:chPref val="3"/>
          <dgm:dir/>
          <dgm:animLvl val="lvl"/>
          <dgm:resizeHandles/>
        </dgm:presLayoutVars>
      </dgm:prSet>
      <dgm:spPr/>
    </dgm:pt>
    <dgm:pt modelId="{CB48A5DB-7580-4406-97CD-F8EB74317A59}" type="pres">
      <dgm:prSet presAssocID="{3F4FAAF8-257C-4413-AEF2-7A9FE838DBF5}" presName="horFlow" presStyleCnt="0"/>
      <dgm:spPr/>
    </dgm:pt>
    <dgm:pt modelId="{C231A2D8-33FB-4394-A26F-0AA241002BBF}" type="pres">
      <dgm:prSet presAssocID="{3F4FAAF8-257C-4413-AEF2-7A9FE838DBF5}" presName="bigChev" presStyleLbl="node1" presStyleIdx="0" presStyleCnt="3" custLinFactNeighborX="-385" custLinFactNeighborY="-99683"/>
      <dgm:spPr/>
    </dgm:pt>
    <dgm:pt modelId="{3548B90B-A917-4529-B868-06C3ABDBDB89}" type="pres">
      <dgm:prSet presAssocID="{A0D1E5BA-9FA0-4541-A962-C851599D5007}" presName="parTrans" presStyleCnt="0"/>
      <dgm:spPr/>
    </dgm:pt>
    <dgm:pt modelId="{9B8B7EE1-7BCB-45BD-AABB-7ABDEEE924AB}" type="pres">
      <dgm:prSet presAssocID="{6067B541-36A9-4068-95C7-9EC1415ECEFA}" presName="node" presStyleLbl="alignAccFollowNode1" presStyleIdx="0" presStyleCnt="12" custLinFactY="-20100" custLinFactNeighborX="-431" custLinFactNeighborY="-100000">
        <dgm:presLayoutVars>
          <dgm:bulletEnabled val="1"/>
        </dgm:presLayoutVars>
      </dgm:prSet>
      <dgm:spPr/>
    </dgm:pt>
    <dgm:pt modelId="{511725C2-42A8-4DC9-B436-D7E9C09CF041}" type="pres">
      <dgm:prSet presAssocID="{61A38002-FED5-44AF-A3D9-CA210025BD8F}" presName="sibTrans" presStyleCnt="0"/>
      <dgm:spPr/>
    </dgm:pt>
    <dgm:pt modelId="{0E44FC54-BC72-406D-BE91-ABB7AB972CA9}" type="pres">
      <dgm:prSet presAssocID="{6C1F0825-189F-4BCD-A80F-6B3F808C7C72}" presName="node" presStyleLbl="alignAccFollowNode1" presStyleIdx="1" presStyleCnt="12" custLinFactY="-20100" custLinFactNeighborX="-431" custLinFactNeighborY="-100000">
        <dgm:presLayoutVars>
          <dgm:bulletEnabled val="1"/>
        </dgm:presLayoutVars>
      </dgm:prSet>
      <dgm:spPr/>
    </dgm:pt>
    <dgm:pt modelId="{654A02AE-268B-48FE-B3A3-F610A3152931}" type="pres">
      <dgm:prSet presAssocID="{7A870C6B-7477-4AF5-BA9C-268C796FB6AC}" presName="sibTrans" presStyleCnt="0"/>
      <dgm:spPr/>
    </dgm:pt>
    <dgm:pt modelId="{F6219F35-974F-45B9-9D49-D7458E478F1B}" type="pres">
      <dgm:prSet presAssocID="{FBF097C5-B00E-4382-9745-186BC90C5BAE}" presName="node" presStyleLbl="alignAccFollowNode1" presStyleIdx="2" presStyleCnt="12" custLinFactY="-20100" custLinFactNeighborX="2363" custLinFactNeighborY="-100000">
        <dgm:presLayoutVars>
          <dgm:bulletEnabled val="1"/>
        </dgm:presLayoutVars>
      </dgm:prSet>
      <dgm:spPr/>
    </dgm:pt>
    <dgm:pt modelId="{FC7640C7-5BB2-4427-AD85-3B851F834F58}" type="pres">
      <dgm:prSet presAssocID="{E73ADDE2-527C-48B4-95C0-9DEF3F45DA16}" presName="sibTrans" presStyleCnt="0"/>
      <dgm:spPr/>
    </dgm:pt>
    <dgm:pt modelId="{A86113D3-350E-4B1F-90A5-F13292B3B2F1}" type="pres">
      <dgm:prSet presAssocID="{B4E3C7E5-BF82-4D74-91DA-591959CA9082}" presName="node" presStyleLbl="alignAccFollowNode1" presStyleIdx="3" presStyleCnt="12" custLinFactY="-20100" custLinFactNeighborX="431" custLinFactNeighborY="-100000">
        <dgm:presLayoutVars>
          <dgm:bulletEnabled val="1"/>
        </dgm:presLayoutVars>
      </dgm:prSet>
      <dgm:spPr/>
    </dgm:pt>
    <dgm:pt modelId="{50252DBE-4A02-4B97-A82A-4AB28B162439}" type="pres">
      <dgm:prSet presAssocID="{3F4FAAF8-257C-4413-AEF2-7A9FE838DBF5}" presName="vSp" presStyleCnt="0"/>
      <dgm:spPr/>
    </dgm:pt>
    <dgm:pt modelId="{2AB1A900-801C-45CC-80C3-46BE38D5425A}" type="pres">
      <dgm:prSet presAssocID="{37CCCC84-6924-4020-AA88-9D8C67CC45ED}" presName="horFlow" presStyleCnt="0"/>
      <dgm:spPr/>
    </dgm:pt>
    <dgm:pt modelId="{41AB3360-8406-444A-8553-51D25210DA72}" type="pres">
      <dgm:prSet presAssocID="{37CCCC84-6924-4020-AA88-9D8C67CC45ED}" presName="bigChev" presStyleLbl="node1" presStyleIdx="1" presStyleCnt="3" custLinFactY="-6950" custLinFactNeighborY="-100000"/>
      <dgm:spPr/>
    </dgm:pt>
    <dgm:pt modelId="{99731BE0-DD46-4886-8A9E-9631D7D492C1}" type="pres">
      <dgm:prSet presAssocID="{CE872393-66E1-432F-950A-63B21E5EA120}" presName="parTrans" presStyleCnt="0"/>
      <dgm:spPr/>
    </dgm:pt>
    <dgm:pt modelId="{E48AE21F-E9A6-47C1-AC6D-D83E176D4309}" type="pres">
      <dgm:prSet presAssocID="{72ECB014-1A26-48E4-8A86-BCC2A51CE93E}" presName="node" presStyleLbl="alignAccFollowNode1" presStyleIdx="4" presStyleCnt="12" custLinFactY="-33240" custLinFactNeighborY="-100000">
        <dgm:presLayoutVars>
          <dgm:bulletEnabled val="1"/>
        </dgm:presLayoutVars>
      </dgm:prSet>
      <dgm:spPr/>
    </dgm:pt>
    <dgm:pt modelId="{22499A76-CAF8-4339-9097-E21C955E3872}" type="pres">
      <dgm:prSet presAssocID="{32345C66-0268-4591-A3A2-0EA3BB22E2B6}" presName="sibTrans" presStyleCnt="0"/>
      <dgm:spPr/>
    </dgm:pt>
    <dgm:pt modelId="{533B4E42-8F85-4A97-8FC5-0D1AEC6FBDD6}" type="pres">
      <dgm:prSet presAssocID="{EAC44B79-DB83-4E88-8DD7-7FED13B565DE}" presName="node" presStyleLbl="alignAccFollowNode1" presStyleIdx="5" presStyleCnt="12" custLinFactY="-33240" custLinFactNeighborY="-100000">
        <dgm:presLayoutVars>
          <dgm:bulletEnabled val="1"/>
        </dgm:presLayoutVars>
      </dgm:prSet>
      <dgm:spPr/>
    </dgm:pt>
    <dgm:pt modelId="{C1698188-66EC-473F-BB24-9F308D4A00CF}" type="pres">
      <dgm:prSet presAssocID="{7038DC38-45C7-4EBB-82D7-29639BB2C887}" presName="sibTrans" presStyleCnt="0"/>
      <dgm:spPr/>
    </dgm:pt>
    <dgm:pt modelId="{EF7BABC9-4E33-4DF2-9BB4-D49ED362DC8F}" type="pres">
      <dgm:prSet presAssocID="{853B56BE-11E5-4258-A552-BEDB3EC91984}" presName="node" presStyleLbl="alignAccFollowNode1" presStyleIdx="6" presStyleCnt="12" custLinFactY="-33240" custLinFactNeighborY="-100000">
        <dgm:presLayoutVars>
          <dgm:bulletEnabled val="1"/>
        </dgm:presLayoutVars>
      </dgm:prSet>
      <dgm:spPr/>
    </dgm:pt>
    <dgm:pt modelId="{A993D986-750B-4394-83C5-D7A513C9FF74}" type="pres">
      <dgm:prSet presAssocID="{BB9C624F-4E53-4531-AC82-21030EB5B21A}" presName="sibTrans" presStyleCnt="0"/>
      <dgm:spPr/>
    </dgm:pt>
    <dgm:pt modelId="{A5C02B67-871A-4D57-BC65-FC315E7C841A}" type="pres">
      <dgm:prSet presAssocID="{95717424-59C6-4D49-90FB-2D2C378340AC}" presName="node" presStyleLbl="alignAccFollowNode1" presStyleIdx="7" presStyleCnt="12" custLinFactY="-33240" custLinFactNeighborY="-100000">
        <dgm:presLayoutVars>
          <dgm:bulletEnabled val="1"/>
        </dgm:presLayoutVars>
      </dgm:prSet>
      <dgm:spPr/>
    </dgm:pt>
    <dgm:pt modelId="{0D32B4D4-C36E-462D-B6C5-846D1FDAB4D1}" type="pres">
      <dgm:prSet presAssocID="{37CCCC84-6924-4020-AA88-9D8C67CC45ED}" presName="vSp" presStyleCnt="0"/>
      <dgm:spPr/>
    </dgm:pt>
    <dgm:pt modelId="{7D59014A-B16F-42F4-86CF-2C52CCB3FB68}" type="pres">
      <dgm:prSet presAssocID="{16792F51-7C7B-4CE7-832B-136E87B3C4FC}" presName="horFlow" presStyleCnt="0"/>
      <dgm:spPr/>
    </dgm:pt>
    <dgm:pt modelId="{06842107-3B0A-4D64-918B-4512273CBC5F}" type="pres">
      <dgm:prSet presAssocID="{16792F51-7C7B-4CE7-832B-136E87B3C4FC}" presName="bigChev" presStyleLbl="node1" presStyleIdx="2" presStyleCnt="3" custLinFactY="-10583" custLinFactNeighborY="-100000"/>
      <dgm:spPr/>
    </dgm:pt>
    <dgm:pt modelId="{6D0503B5-BADA-463B-8E4A-5D4F2D175566}" type="pres">
      <dgm:prSet presAssocID="{7DF7B891-C078-4CE7-81AC-7A90CA8F94AA}" presName="parTrans" presStyleCnt="0"/>
      <dgm:spPr/>
    </dgm:pt>
    <dgm:pt modelId="{9D424CCC-162E-458E-B592-62CC822C02BB}" type="pres">
      <dgm:prSet presAssocID="{52EE8A72-1A7A-4066-A4AF-5759B0919E5D}" presName="node" presStyleLbl="alignAccFollowNode1" presStyleIdx="8" presStyleCnt="12" custLinFactY="-33240" custLinFactNeighborY="-100000">
        <dgm:presLayoutVars>
          <dgm:bulletEnabled val="1"/>
        </dgm:presLayoutVars>
      </dgm:prSet>
      <dgm:spPr/>
    </dgm:pt>
    <dgm:pt modelId="{F5F9F2A5-0A82-43C9-A198-087E697DE2C6}" type="pres">
      <dgm:prSet presAssocID="{B578A9C6-C2CA-44B0-97CE-2C2D0F314C38}" presName="sibTrans" presStyleCnt="0"/>
      <dgm:spPr/>
    </dgm:pt>
    <dgm:pt modelId="{163A3DE1-1D17-4308-8850-AA6A5C9F9BBF}" type="pres">
      <dgm:prSet presAssocID="{1845DE7C-4F69-4FEF-9030-4F1E9FDF1EE3}" presName="node" presStyleLbl="alignAccFollowNode1" presStyleIdx="9" presStyleCnt="12" custLinFactY="-33240" custLinFactNeighborY="-100000">
        <dgm:presLayoutVars>
          <dgm:bulletEnabled val="1"/>
        </dgm:presLayoutVars>
      </dgm:prSet>
      <dgm:spPr/>
    </dgm:pt>
    <dgm:pt modelId="{32658FF7-CDEA-4543-9798-3EC10A635F5A}" type="pres">
      <dgm:prSet presAssocID="{90D394A7-7B97-49F0-B194-7573D4186B8C}" presName="sibTrans" presStyleCnt="0"/>
      <dgm:spPr/>
    </dgm:pt>
    <dgm:pt modelId="{411FE82A-BD7A-4047-AF13-1D49D1E9F5F5}" type="pres">
      <dgm:prSet presAssocID="{02EE0A9D-1F9E-44D2-A8DC-62076B1D5A84}" presName="node" presStyleLbl="alignAccFollowNode1" presStyleIdx="10" presStyleCnt="12" custLinFactY="-33240" custLinFactNeighborY="-100000">
        <dgm:presLayoutVars>
          <dgm:bulletEnabled val="1"/>
        </dgm:presLayoutVars>
      </dgm:prSet>
      <dgm:spPr/>
    </dgm:pt>
    <dgm:pt modelId="{0BE2D0EB-D7A4-4798-9FDE-CDF5FC7EE095}" type="pres">
      <dgm:prSet presAssocID="{5470EE0B-AFE3-48FF-955C-4899EFB91FBE}" presName="sibTrans" presStyleCnt="0"/>
      <dgm:spPr/>
    </dgm:pt>
    <dgm:pt modelId="{4888FF0E-6EA2-4D1E-94D1-93D14950A4C5}" type="pres">
      <dgm:prSet presAssocID="{F2E1E509-967D-4C12-8110-555AF684EDDA}" presName="node" presStyleLbl="alignAccFollowNode1" presStyleIdx="11" presStyleCnt="12" custLinFactY="-33240" custLinFactNeighborY="-100000">
        <dgm:presLayoutVars>
          <dgm:bulletEnabled val="1"/>
        </dgm:presLayoutVars>
      </dgm:prSet>
      <dgm:spPr/>
    </dgm:pt>
  </dgm:ptLst>
  <dgm:cxnLst>
    <dgm:cxn modelId="{5CE04604-6962-42DB-96B0-2D5901D10362}" srcId="{37CCCC84-6924-4020-AA88-9D8C67CC45ED}" destId="{853B56BE-11E5-4258-A552-BEDB3EC91984}" srcOrd="2" destOrd="0" parTransId="{679A108E-A108-450F-91F9-2A3B696D5D22}" sibTransId="{BB9C624F-4E53-4531-AC82-21030EB5B21A}"/>
    <dgm:cxn modelId="{B0186C0F-AD1F-43EF-8527-AF4345062B5B}" srcId="{16792F51-7C7B-4CE7-832B-136E87B3C4FC}" destId="{F2E1E509-967D-4C12-8110-555AF684EDDA}" srcOrd="3" destOrd="0" parTransId="{CFD6C84F-713F-463E-A561-89F3E4E19C53}" sibTransId="{89321B1D-BAE0-401C-A76D-9A2E2C1BFEE1}"/>
    <dgm:cxn modelId="{DB406811-E951-4762-B60D-177DE2546B64}" type="presOf" srcId="{95717424-59C6-4D49-90FB-2D2C378340AC}" destId="{A5C02B67-871A-4D57-BC65-FC315E7C841A}" srcOrd="0" destOrd="0" presId="urn:microsoft.com/office/officeart/2005/8/layout/lProcess3"/>
    <dgm:cxn modelId="{0FAEC314-0802-4782-A6D6-CC58251023D5}" type="presOf" srcId="{1845DE7C-4F69-4FEF-9030-4F1E9FDF1EE3}" destId="{163A3DE1-1D17-4308-8850-AA6A5C9F9BBF}" srcOrd="0" destOrd="0" presId="urn:microsoft.com/office/officeart/2005/8/layout/lProcess3"/>
    <dgm:cxn modelId="{F1868020-810F-4F3B-88FB-8B1BE3E9A8ED}" srcId="{3F4FAAF8-257C-4413-AEF2-7A9FE838DBF5}" destId="{B4E3C7E5-BF82-4D74-91DA-591959CA9082}" srcOrd="3" destOrd="0" parTransId="{7EEC0794-F4B9-40E5-B98A-8EC1A7F8EC99}" sibTransId="{5774C955-A8B8-42C4-8120-0A19B0A8A45E}"/>
    <dgm:cxn modelId="{7783422E-3CCF-423E-85E8-D2234618637D}" srcId="{1D2652E9-CA2B-4B93-9A4F-55FBF14206F4}" destId="{37CCCC84-6924-4020-AA88-9D8C67CC45ED}" srcOrd="1" destOrd="0" parTransId="{E19514E1-CE10-459F-BC5B-51D11AEC7AAA}" sibTransId="{8F945838-D3FB-4B41-85B6-86067C905F3A}"/>
    <dgm:cxn modelId="{5D67702E-BF96-450B-ADA0-8D49AF8ADB8C}" type="presOf" srcId="{FBF097C5-B00E-4382-9745-186BC90C5BAE}" destId="{F6219F35-974F-45B9-9D49-D7458E478F1B}" srcOrd="0" destOrd="0" presId="urn:microsoft.com/office/officeart/2005/8/layout/lProcess3"/>
    <dgm:cxn modelId="{5EC9D035-12C7-4EB8-BA74-B027B5A4586C}" type="presOf" srcId="{16792F51-7C7B-4CE7-832B-136E87B3C4FC}" destId="{06842107-3B0A-4D64-918B-4512273CBC5F}" srcOrd="0" destOrd="0" presId="urn:microsoft.com/office/officeart/2005/8/layout/lProcess3"/>
    <dgm:cxn modelId="{28B41836-A30F-4F63-B0BC-368FDE9B1F26}" type="presOf" srcId="{02EE0A9D-1F9E-44D2-A8DC-62076B1D5A84}" destId="{411FE82A-BD7A-4047-AF13-1D49D1E9F5F5}" srcOrd="0" destOrd="0" presId="urn:microsoft.com/office/officeart/2005/8/layout/lProcess3"/>
    <dgm:cxn modelId="{BE374E3D-BC25-4B2A-84D1-945560FD087D}" srcId="{3F4FAAF8-257C-4413-AEF2-7A9FE838DBF5}" destId="{6C1F0825-189F-4BCD-A80F-6B3F808C7C72}" srcOrd="1" destOrd="0" parTransId="{D8A87353-4E70-499D-AFFE-52603148D424}" sibTransId="{7A870C6B-7477-4AF5-BA9C-268C796FB6AC}"/>
    <dgm:cxn modelId="{59202147-0A37-420C-9CC0-968736C5A0D3}" srcId="{1D2652E9-CA2B-4B93-9A4F-55FBF14206F4}" destId="{16792F51-7C7B-4CE7-832B-136E87B3C4FC}" srcOrd="2" destOrd="0" parTransId="{17E1780E-A673-4627-B61A-AFBB5011CCA3}" sibTransId="{0BF090C6-C7E4-46C8-9851-122D65EFA965}"/>
    <dgm:cxn modelId="{DAEE926D-7F87-4E17-9B35-589E6175F042}" type="presOf" srcId="{853B56BE-11E5-4258-A552-BEDB3EC91984}" destId="{EF7BABC9-4E33-4DF2-9BB4-D49ED362DC8F}" srcOrd="0" destOrd="0" presId="urn:microsoft.com/office/officeart/2005/8/layout/lProcess3"/>
    <dgm:cxn modelId="{7BF7AB51-859B-4835-9970-B8989809234E}" type="presOf" srcId="{52EE8A72-1A7A-4066-A4AF-5759B0919E5D}" destId="{9D424CCC-162E-458E-B592-62CC822C02BB}" srcOrd="0" destOrd="0" presId="urn:microsoft.com/office/officeart/2005/8/layout/lProcess3"/>
    <dgm:cxn modelId="{C1F44456-52DC-4B8F-8EF3-5539A59CE2A3}" type="presOf" srcId="{3F4FAAF8-257C-4413-AEF2-7A9FE838DBF5}" destId="{C231A2D8-33FB-4394-A26F-0AA241002BBF}" srcOrd="0" destOrd="0" presId="urn:microsoft.com/office/officeart/2005/8/layout/lProcess3"/>
    <dgm:cxn modelId="{F15E4F87-1643-4E8A-B6F9-307B592723EE}" srcId="{16792F51-7C7B-4CE7-832B-136E87B3C4FC}" destId="{1845DE7C-4F69-4FEF-9030-4F1E9FDF1EE3}" srcOrd="1" destOrd="0" parTransId="{BC5A816D-C4A5-4B66-BBDE-45C04076015C}" sibTransId="{90D394A7-7B97-49F0-B194-7573D4186B8C}"/>
    <dgm:cxn modelId="{FF1D0792-9275-41E6-A89D-9CD0F4604B6D}" type="presOf" srcId="{1D2652E9-CA2B-4B93-9A4F-55FBF14206F4}" destId="{9F1F19C9-68FD-4B0B-A731-198458D5021F}" srcOrd="0" destOrd="0" presId="urn:microsoft.com/office/officeart/2005/8/layout/lProcess3"/>
    <dgm:cxn modelId="{84023BA0-1A6F-45ED-820E-E2C836AA9DCE}" type="presOf" srcId="{6067B541-36A9-4068-95C7-9EC1415ECEFA}" destId="{9B8B7EE1-7BCB-45BD-AABB-7ABDEEE924AB}" srcOrd="0" destOrd="0" presId="urn:microsoft.com/office/officeart/2005/8/layout/lProcess3"/>
    <dgm:cxn modelId="{F0E4F3A2-2FA7-4E2B-BA2F-EF4E3DA9D628}" srcId="{37CCCC84-6924-4020-AA88-9D8C67CC45ED}" destId="{EAC44B79-DB83-4E88-8DD7-7FED13B565DE}" srcOrd="1" destOrd="0" parTransId="{406021AA-BA3D-493E-899E-43C114D2992D}" sibTransId="{7038DC38-45C7-4EBB-82D7-29639BB2C887}"/>
    <dgm:cxn modelId="{21FD55A4-A56A-4290-AD63-335ED7CE7BC7}" srcId="{1D2652E9-CA2B-4B93-9A4F-55FBF14206F4}" destId="{3F4FAAF8-257C-4413-AEF2-7A9FE838DBF5}" srcOrd="0" destOrd="0" parTransId="{140DE6ED-6498-4248-8127-809839BD6093}" sibTransId="{1359AADC-A131-4AE4-9B26-BA00161943E8}"/>
    <dgm:cxn modelId="{F41687A5-F44C-466E-9DE6-38E37135BD61}" type="presOf" srcId="{37CCCC84-6924-4020-AA88-9D8C67CC45ED}" destId="{41AB3360-8406-444A-8553-51D25210DA72}" srcOrd="0" destOrd="0" presId="urn:microsoft.com/office/officeart/2005/8/layout/lProcess3"/>
    <dgm:cxn modelId="{0221EBA8-D84C-4EAF-80A3-AC3F082DFBFA}" srcId="{3F4FAAF8-257C-4413-AEF2-7A9FE838DBF5}" destId="{6067B541-36A9-4068-95C7-9EC1415ECEFA}" srcOrd="0" destOrd="0" parTransId="{A0D1E5BA-9FA0-4541-A962-C851599D5007}" sibTransId="{61A38002-FED5-44AF-A3D9-CA210025BD8F}"/>
    <dgm:cxn modelId="{444FC4BC-D01B-4F71-8078-FC48D3932674}" srcId="{37CCCC84-6924-4020-AA88-9D8C67CC45ED}" destId="{95717424-59C6-4D49-90FB-2D2C378340AC}" srcOrd="3" destOrd="0" parTransId="{DB6F42F0-8C4E-4161-9BE7-2AD53C9299BE}" sibTransId="{C948DCD9-3639-4A8B-A774-1C9B87CB09E5}"/>
    <dgm:cxn modelId="{64516CCB-1EBA-4F9F-87AD-D15A8AC8216B}" type="presOf" srcId="{F2E1E509-967D-4C12-8110-555AF684EDDA}" destId="{4888FF0E-6EA2-4D1E-94D1-93D14950A4C5}" srcOrd="0" destOrd="0" presId="urn:microsoft.com/office/officeart/2005/8/layout/lProcess3"/>
    <dgm:cxn modelId="{0DB4FCCC-FA12-46D1-AFBD-FD0616FD4E2F}" srcId="{16792F51-7C7B-4CE7-832B-136E87B3C4FC}" destId="{52EE8A72-1A7A-4066-A4AF-5759B0919E5D}" srcOrd="0" destOrd="0" parTransId="{7DF7B891-C078-4CE7-81AC-7A90CA8F94AA}" sibTransId="{B578A9C6-C2CA-44B0-97CE-2C2D0F314C38}"/>
    <dgm:cxn modelId="{A05451D5-A31F-4054-B39A-9183C9DCE9EE}" srcId="{16792F51-7C7B-4CE7-832B-136E87B3C4FC}" destId="{02EE0A9D-1F9E-44D2-A8DC-62076B1D5A84}" srcOrd="2" destOrd="0" parTransId="{EA19CBA3-DFFA-4B14-A85A-D5553B78B472}" sibTransId="{5470EE0B-AFE3-48FF-955C-4899EFB91FBE}"/>
    <dgm:cxn modelId="{3758EFD9-CF43-4A56-B2C8-6CAC990B85B3}" type="presOf" srcId="{EAC44B79-DB83-4E88-8DD7-7FED13B565DE}" destId="{533B4E42-8F85-4A97-8FC5-0D1AEC6FBDD6}" srcOrd="0" destOrd="0" presId="urn:microsoft.com/office/officeart/2005/8/layout/lProcess3"/>
    <dgm:cxn modelId="{E1F39FDF-DC44-4124-AC8C-CA78DA454042}" type="presOf" srcId="{72ECB014-1A26-48E4-8A86-BCC2A51CE93E}" destId="{E48AE21F-E9A6-47C1-AC6D-D83E176D4309}" srcOrd="0" destOrd="0" presId="urn:microsoft.com/office/officeart/2005/8/layout/lProcess3"/>
    <dgm:cxn modelId="{A9F28FE4-4C59-4AA8-91A2-77A0E1387CE3}" srcId="{3F4FAAF8-257C-4413-AEF2-7A9FE838DBF5}" destId="{FBF097C5-B00E-4382-9745-186BC90C5BAE}" srcOrd="2" destOrd="0" parTransId="{ED087F6C-52E9-4FEC-8C65-E8720033F084}" sibTransId="{E73ADDE2-527C-48B4-95C0-9DEF3F45DA16}"/>
    <dgm:cxn modelId="{4F5C94F1-CDF7-4531-8B23-B84B95A906BD}" type="presOf" srcId="{B4E3C7E5-BF82-4D74-91DA-591959CA9082}" destId="{A86113D3-350E-4B1F-90A5-F13292B3B2F1}" srcOrd="0" destOrd="0" presId="urn:microsoft.com/office/officeart/2005/8/layout/lProcess3"/>
    <dgm:cxn modelId="{3AA197F5-DC8D-41CD-B79D-B07B676B6247}" srcId="{37CCCC84-6924-4020-AA88-9D8C67CC45ED}" destId="{72ECB014-1A26-48E4-8A86-BCC2A51CE93E}" srcOrd="0" destOrd="0" parTransId="{CE872393-66E1-432F-950A-63B21E5EA120}" sibTransId="{32345C66-0268-4591-A3A2-0EA3BB22E2B6}"/>
    <dgm:cxn modelId="{83D598FC-486A-4125-BC9C-1332B35C8D9E}" type="presOf" srcId="{6C1F0825-189F-4BCD-A80F-6B3F808C7C72}" destId="{0E44FC54-BC72-406D-BE91-ABB7AB972CA9}" srcOrd="0" destOrd="0" presId="urn:microsoft.com/office/officeart/2005/8/layout/lProcess3"/>
    <dgm:cxn modelId="{2270DE1A-AF0A-4AA6-9AA9-E2655CAD1FCE}" type="presParOf" srcId="{9F1F19C9-68FD-4B0B-A731-198458D5021F}" destId="{CB48A5DB-7580-4406-97CD-F8EB74317A59}" srcOrd="0" destOrd="0" presId="urn:microsoft.com/office/officeart/2005/8/layout/lProcess3"/>
    <dgm:cxn modelId="{E98EE4BB-4FDD-4479-AA06-96186FF8684F}" type="presParOf" srcId="{CB48A5DB-7580-4406-97CD-F8EB74317A59}" destId="{C231A2D8-33FB-4394-A26F-0AA241002BBF}" srcOrd="0" destOrd="0" presId="urn:microsoft.com/office/officeart/2005/8/layout/lProcess3"/>
    <dgm:cxn modelId="{3FBB5E09-651F-4C58-8935-5EBA49166211}" type="presParOf" srcId="{CB48A5DB-7580-4406-97CD-F8EB74317A59}" destId="{3548B90B-A917-4529-B868-06C3ABDBDB89}" srcOrd="1" destOrd="0" presId="urn:microsoft.com/office/officeart/2005/8/layout/lProcess3"/>
    <dgm:cxn modelId="{9C903214-FF60-4E4E-8086-AB958736D22F}" type="presParOf" srcId="{CB48A5DB-7580-4406-97CD-F8EB74317A59}" destId="{9B8B7EE1-7BCB-45BD-AABB-7ABDEEE924AB}" srcOrd="2" destOrd="0" presId="urn:microsoft.com/office/officeart/2005/8/layout/lProcess3"/>
    <dgm:cxn modelId="{FBE95E96-0C4A-4421-BCDA-A6B1427F2B81}" type="presParOf" srcId="{CB48A5DB-7580-4406-97CD-F8EB74317A59}" destId="{511725C2-42A8-4DC9-B436-D7E9C09CF041}" srcOrd="3" destOrd="0" presId="urn:microsoft.com/office/officeart/2005/8/layout/lProcess3"/>
    <dgm:cxn modelId="{A0996A31-2145-44A9-9AE2-799DD74A3BBA}" type="presParOf" srcId="{CB48A5DB-7580-4406-97CD-F8EB74317A59}" destId="{0E44FC54-BC72-406D-BE91-ABB7AB972CA9}" srcOrd="4" destOrd="0" presId="urn:microsoft.com/office/officeart/2005/8/layout/lProcess3"/>
    <dgm:cxn modelId="{5CE39E85-2335-43E4-8FB8-20F8AD1CA9C2}" type="presParOf" srcId="{CB48A5DB-7580-4406-97CD-F8EB74317A59}" destId="{654A02AE-268B-48FE-B3A3-F610A3152931}" srcOrd="5" destOrd="0" presId="urn:microsoft.com/office/officeart/2005/8/layout/lProcess3"/>
    <dgm:cxn modelId="{5079DCB2-F08F-4E9A-B6E3-AE55EBBC504B}" type="presParOf" srcId="{CB48A5DB-7580-4406-97CD-F8EB74317A59}" destId="{F6219F35-974F-45B9-9D49-D7458E478F1B}" srcOrd="6" destOrd="0" presId="urn:microsoft.com/office/officeart/2005/8/layout/lProcess3"/>
    <dgm:cxn modelId="{88BA6ABE-B453-41AE-8C65-C3870FF47944}" type="presParOf" srcId="{CB48A5DB-7580-4406-97CD-F8EB74317A59}" destId="{FC7640C7-5BB2-4427-AD85-3B851F834F58}" srcOrd="7" destOrd="0" presId="urn:microsoft.com/office/officeart/2005/8/layout/lProcess3"/>
    <dgm:cxn modelId="{4C436E3D-CCBB-417D-9BE1-F7ED48677500}" type="presParOf" srcId="{CB48A5DB-7580-4406-97CD-F8EB74317A59}" destId="{A86113D3-350E-4B1F-90A5-F13292B3B2F1}" srcOrd="8" destOrd="0" presId="urn:microsoft.com/office/officeart/2005/8/layout/lProcess3"/>
    <dgm:cxn modelId="{1E6C3E72-A234-4612-9981-976846775164}" type="presParOf" srcId="{9F1F19C9-68FD-4B0B-A731-198458D5021F}" destId="{50252DBE-4A02-4B97-A82A-4AB28B162439}" srcOrd="1" destOrd="0" presId="urn:microsoft.com/office/officeart/2005/8/layout/lProcess3"/>
    <dgm:cxn modelId="{FDA273BB-29A8-4BA3-8955-06DD5222F819}" type="presParOf" srcId="{9F1F19C9-68FD-4B0B-A731-198458D5021F}" destId="{2AB1A900-801C-45CC-80C3-46BE38D5425A}" srcOrd="2" destOrd="0" presId="urn:microsoft.com/office/officeart/2005/8/layout/lProcess3"/>
    <dgm:cxn modelId="{95AD5DE4-4622-4CB6-8B3C-C2AE7AADCB14}" type="presParOf" srcId="{2AB1A900-801C-45CC-80C3-46BE38D5425A}" destId="{41AB3360-8406-444A-8553-51D25210DA72}" srcOrd="0" destOrd="0" presId="urn:microsoft.com/office/officeart/2005/8/layout/lProcess3"/>
    <dgm:cxn modelId="{6BD49C56-C143-40A6-82EC-89E4FC4AED06}" type="presParOf" srcId="{2AB1A900-801C-45CC-80C3-46BE38D5425A}" destId="{99731BE0-DD46-4886-8A9E-9631D7D492C1}" srcOrd="1" destOrd="0" presId="urn:microsoft.com/office/officeart/2005/8/layout/lProcess3"/>
    <dgm:cxn modelId="{661CA5E2-FBEC-43DF-BB5C-B31A2DE781E2}" type="presParOf" srcId="{2AB1A900-801C-45CC-80C3-46BE38D5425A}" destId="{E48AE21F-E9A6-47C1-AC6D-D83E176D4309}" srcOrd="2" destOrd="0" presId="urn:microsoft.com/office/officeart/2005/8/layout/lProcess3"/>
    <dgm:cxn modelId="{E1B97A20-2BC9-4537-960E-9A44384CC610}" type="presParOf" srcId="{2AB1A900-801C-45CC-80C3-46BE38D5425A}" destId="{22499A76-CAF8-4339-9097-E21C955E3872}" srcOrd="3" destOrd="0" presId="urn:microsoft.com/office/officeart/2005/8/layout/lProcess3"/>
    <dgm:cxn modelId="{B9E32F50-9B11-4318-AFB3-44A7F80D5185}" type="presParOf" srcId="{2AB1A900-801C-45CC-80C3-46BE38D5425A}" destId="{533B4E42-8F85-4A97-8FC5-0D1AEC6FBDD6}" srcOrd="4" destOrd="0" presId="urn:microsoft.com/office/officeart/2005/8/layout/lProcess3"/>
    <dgm:cxn modelId="{1B1591CB-66D5-4E06-AD06-450F2C305636}" type="presParOf" srcId="{2AB1A900-801C-45CC-80C3-46BE38D5425A}" destId="{C1698188-66EC-473F-BB24-9F308D4A00CF}" srcOrd="5" destOrd="0" presId="urn:microsoft.com/office/officeart/2005/8/layout/lProcess3"/>
    <dgm:cxn modelId="{F281850A-E3EE-4BEF-96CA-F7A97A9FAE01}" type="presParOf" srcId="{2AB1A900-801C-45CC-80C3-46BE38D5425A}" destId="{EF7BABC9-4E33-4DF2-9BB4-D49ED362DC8F}" srcOrd="6" destOrd="0" presId="urn:microsoft.com/office/officeart/2005/8/layout/lProcess3"/>
    <dgm:cxn modelId="{ED120632-B331-4B10-82D6-9FC34441A2A9}" type="presParOf" srcId="{2AB1A900-801C-45CC-80C3-46BE38D5425A}" destId="{A993D986-750B-4394-83C5-D7A513C9FF74}" srcOrd="7" destOrd="0" presId="urn:microsoft.com/office/officeart/2005/8/layout/lProcess3"/>
    <dgm:cxn modelId="{9D26AC10-4A29-49C7-85A7-9D66C65F2DA2}" type="presParOf" srcId="{2AB1A900-801C-45CC-80C3-46BE38D5425A}" destId="{A5C02B67-871A-4D57-BC65-FC315E7C841A}" srcOrd="8" destOrd="0" presId="urn:microsoft.com/office/officeart/2005/8/layout/lProcess3"/>
    <dgm:cxn modelId="{7FE98DD9-3FF4-4CC5-8353-4AC9037F663B}" type="presParOf" srcId="{9F1F19C9-68FD-4B0B-A731-198458D5021F}" destId="{0D32B4D4-C36E-462D-B6C5-846D1FDAB4D1}" srcOrd="3" destOrd="0" presId="urn:microsoft.com/office/officeart/2005/8/layout/lProcess3"/>
    <dgm:cxn modelId="{0899D387-C705-4FDE-AB79-18E570CBE5BC}" type="presParOf" srcId="{9F1F19C9-68FD-4B0B-A731-198458D5021F}" destId="{7D59014A-B16F-42F4-86CF-2C52CCB3FB68}" srcOrd="4" destOrd="0" presId="urn:microsoft.com/office/officeart/2005/8/layout/lProcess3"/>
    <dgm:cxn modelId="{078F1765-9A83-4F02-A10A-DC25ADF50CF3}" type="presParOf" srcId="{7D59014A-B16F-42F4-86CF-2C52CCB3FB68}" destId="{06842107-3B0A-4D64-918B-4512273CBC5F}" srcOrd="0" destOrd="0" presId="urn:microsoft.com/office/officeart/2005/8/layout/lProcess3"/>
    <dgm:cxn modelId="{D7464B01-CB46-4E12-86C4-D70F93D50B9A}" type="presParOf" srcId="{7D59014A-B16F-42F4-86CF-2C52CCB3FB68}" destId="{6D0503B5-BADA-463B-8E4A-5D4F2D175566}" srcOrd="1" destOrd="0" presId="urn:microsoft.com/office/officeart/2005/8/layout/lProcess3"/>
    <dgm:cxn modelId="{851A8C77-AB13-477E-A5AA-48A572F32A3D}" type="presParOf" srcId="{7D59014A-B16F-42F4-86CF-2C52CCB3FB68}" destId="{9D424CCC-162E-458E-B592-62CC822C02BB}" srcOrd="2" destOrd="0" presId="urn:microsoft.com/office/officeart/2005/8/layout/lProcess3"/>
    <dgm:cxn modelId="{79B15073-56D0-441C-A9B2-838E418561F5}" type="presParOf" srcId="{7D59014A-B16F-42F4-86CF-2C52CCB3FB68}" destId="{F5F9F2A5-0A82-43C9-A198-087E697DE2C6}" srcOrd="3" destOrd="0" presId="urn:microsoft.com/office/officeart/2005/8/layout/lProcess3"/>
    <dgm:cxn modelId="{25DA20EF-DAFC-466C-85EA-C311CB93DC78}" type="presParOf" srcId="{7D59014A-B16F-42F4-86CF-2C52CCB3FB68}" destId="{163A3DE1-1D17-4308-8850-AA6A5C9F9BBF}" srcOrd="4" destOrd="0" presId="urn:microsoft.com/office/officeart/2005/8/layout/lProcess3"/>
    <dgm:cxn modelId="{B57A3907-40BE-4FA6-96E5-AAA1339094DD}" type="presParOf" srcId="{7D59014A-B16F-42F4-86CF-2C52CCB3FB68}" destId="{32658FF7-CDEA-4543-9798-3EC10A635F5A}" srcOrd="5" destOrd="0" presId="urn:microsoft.com/office/officeart/2005/8/layout/lProcess3"/>
    <dgm:cxn modelId="{7B837764-6210-4C84-8554-296CEEFE72F7}" type="presParOf" srcId="{7D59014A-B16F-42F4-86CF-2C52CCB3FB68}" destId="{411FE82A-BD7A-4047-AF13-1D49D1E9F5F5}" srcOrd="6" destOrd="0" presId="urn:microsoft.com/office/officeart/2005/8/layout/lProcess3"/>
    <dgm:cxn modelId="{CE244F59-ED6F-4C74-8F3C-B833CC840188}" type="presParOf" srcId="{7D59014A-B16F-42F4-86CF-2C52CCB3FB68}" destId="{0BE2D0EB-D7A4-4798-9FDE-CDF5FC7EE095}" srcOrd="7" destOrd="0" presId="urn:microsoft.com/office/officeart/2005/8/layout/lProcess3"/>
    <dgm:cxn modelId="{6AC05010-ACCC-4A6A-9827-E8C010D90146}" type="presParOf" srcId="{7D59014A-B16F-42F4-86CF-2C52CCB3FB68}" destId="{4888FF0E-6EA2-4D1E-94D1-93D14950A4C5}" srcOrd="8" destOrd="0" presId="urn:microsoft.com/office/officeart/2005/8/layout/lProcess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31A2D8-33FB-4394-A26F-0AA241002BBF}">
      <dsp:nvSpPr>
        <dsp:cNvPr id="0" name=""/>
        <dsp:cNvSpPr/>
      </dsp:nvSpPr>
      <dsp:spPr>
        <a:xfrm>
          <a:off x="0" y="53977"/>
          <a:ext cx="2141785" cy="85671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0" bIns="24765" numCol="1" spcCol="1270" anchor="ctr" anchorCtr="0">
          <a:noAutofit/>
        </a:bodyPr>
        <a:lstStyle/>
        <a:p>
          <a:pPr marL="0" lvl="0" indent="0" algn="ctr" defTabSz="1733550">
            <a:lnSpc>
              <a:spcPct val="90000"/>
            </a:lnSpc>
            <a:spcBef>
              <a:spcPct val="0"/>
            </a:spcBef>
            <a:spcAft>
              <a:spcPct val="35000"/>
            </a:spcAft>
            <a:buNone/>
          </a:pPr>
          <a:r>
            <a:rPr lang="zh-CN" altLang="en-US" sz="3900" kern="1200" dirty="0"/>
            <a:t>阶段</a:t>
          </a:r>
          <a:endParaRPr lang="en-US" sz="3900" kern="1200" dirty="0"/>
        </a:p>
      </dsp:txBody>
      <dsp:txXfrm>
        <a:off x="428357" y="53977"/>
        <a:ext cx="1285071" cy="856714"/>
      </dsp:txXfrm>
    </dsp:sp>
    <dsp:sp modelId="{9B8B7EE1-7BCB-45BD-AABB-7ABDEEE924AB}">
      <dsp:nvSpPr>
        <dsp:cNvPr id="0" name=""/>
        <dsp:cNvSpPr/>
      </dsp:nvSpPr>
      <dsp:spPr>
        <a:xfrm>
          <a:off x="1863353" y="126798"/>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新品出现</a:t>
          </a:r>
          <a:endParaRPr lang="en-US" sz="2000" kern="1200" dirty="0"/>
        </a:p>
      </dsp:txBody>
      <dsp:txXfrm>
        <a:off x="2218889" y="126798"/>
        <a:ext cx="1066610" cy="711072"/>
      </dsp:txXfrm>
    </dsp:sp>
    <dsp:sp modelId="{0E44FC54-BC72-406D-BE91-ABB7AB972CA9}">
      <dsp:nvSpPr>
        <dsp:cNvPr id="0" name=""/>
        <dsp:cNvSpPr/>
      </dsp:nvSpPr>
      <dsp:spPr>
        <a:xfrm>
          <a:off x="3392159" y="126798"/>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稳定发展</a:t>
          </a:r>
          <a:endParaRPr lang="en-US" sz="2000" kern="1200" dirty="0"/>
        </a:p>
      </dsp:txBody>
      <dsp:txXfrm>
        <a:off x="3747695" y="126798"/>
        <a:ext cx="1066610" cy="711072"/>
      </dsp:txXfrm>
    </dsp:sp>
    <dsp:sp modelId="{F6219F35-974F-45B9-9D49-D7458E478F1B}">
      <dsp:nvSpPr>
        <dsp:cNvPr id="0" name=""/>
        <dsp:cNvSpPr/>
      </dsp:nvSpPr>
      <dsp:spPr>
        <a:xfrm>
          <a:off x="4927919" y="126798"/>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主流</a:t>
          </a:r>
          <a:endParaRPr lang="en-US" sz="2000" kern="1200" dirty="0"/>
        </a:p>
      </dsp:txBody>
      <dsp:txXfrm>
        <a:off x="5283455" y="126798"/>
        <a:ext cx="1066610" cy="711072"/>
      </dsp:txXfrm>
    </dsp:sp>
    <dsp:sp modelId="{A86113D3-350E-4B1F-90A5-F13292B3B2F1}">
      <dsp:nvSpPr>
        <dsp:cNvPr id="0" name=""/>
        <dsp:cNvSpPr/>
      </dsp:nvSpPr>
      <dsp:spPr>
        <a:xfrm>
          <a:off x="6451917" y="126798"/>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饱和</a:t>
          </a:r>
          <a:r>
            <a:rPr lang="en-US" sz="2000" kern="1200" dirty="0"/>
            <a:t> </a:t>
          </a:r>
        </a:p>
      </dsp:txBody>
      <dsp:txXfrm>
        <a:off x="6807453" y="126798"/>
        <a:ext cx="1066610" cy="711072"/>
      </dsp:txXfrm>
    </dsp:sp>
    <dsp:sp modelId="{41AB3360-8406-444A-8553-51D25210DA72}">
      <dsp:nvSpPr>
        <dsp:cNvPr id="0" name=""/>
        <dsp:cNvSpPr/>
      </dsp:nvSpPr>
      <dsp:spPr>
        <a:xfrm>
          <a:off x="1072" y="968374"/>
          <a:ext cx="2141785" cy="85671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0" bIns="24765" numCol="1" spcCol="1270" anchor="ctr" anchorCtr="0">
          <a:noAutofit/>
        </a:bodyPr>
        <a:lstStyle/>
        <a:p>
          <a:pPr marL="0" lvl="0" indent="0" algn="ctr" defTabSz="1733550">
            <a:lnSpc>
              <a:spcPct val="90000"/>
            </a:lnSpc>
            <a:spcBef>
              <a:spcPct val="0"/>
            </a:spcBef>
            <a:spcAft>
              <a:spcPct val="35000"/>
            </a:spcAft>
            <a:buNone/>
          </a:pPr>
          <a:r>
            <a:rPr lang="zh-CN" altLang="en-US" sz="3900" kern="1200" dirty="0"/>
            <a:t>焦点</a:t>
          </a:r>
          <a:endParaRPr lang="en-US" sz="3900" kern="1200" dirty="0"/>
        </a:p>
      </dsp:txBody>
      <dsp:txXfrm>
        <a:off x="429429" y="968374"/>
        <a:ext cx="1285071" cy="856714"/>
      </dsp:txXfrm>
    </dsp:sp>
    <dsp:sp modelId="{E48AE21F-E9A6-47C1-AC6D-D83E176D4309}">
      <dsp:nvSpPr>
        <dsp:cNvPr id="0" name=""/>
        <dsp:cNvSpPr/>
      </dsp:nvSpPr>
      <dsp:spPr>
        <a:xfrm>
          <a:off x="1864425" y="1010017"/>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功能</a:t>
          </a:r>
          <a:endParaRPr lang="en-US" sz="2000" kern="1200" dirty="0"/>
        </a:p>
      </dsp:txBody>
      <dsp:txXfrm>
        <a:off x="2219961" y="1010017"/>
        <a:ext cx="1066610" cy="711072"/>
      </dsp:txXfrm>
    </dsp:sp>
    <dsp:sp modelId="{533B4E42-8F85-4A97-8FC5-0D1AEC6FBDD6}">
      <dsp:nvSpPr>
        <dsp:cNvPr id="0" name=""/>
        <dsp:cNvSpPr/>
      </dsp:nvSpPr>
      <dsp:spPr>
        <a:xfrm>
          <a:off x="3393232" y="1010017"/>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可靠</a:t>
          </a:r>
          <a:endParaRPr lang="en-US" sz="2000" kern="1200" dirty="0"/>
        </a:p>
      </dsp:txBody>
      <dsp:txXfrm>
        <a:off x="3748768" y="1010017"/>
        <a:ext cx="1066610" cy="711072"/>
      </dsp:txXfrm>
    </dsp:sp>
    <dsp:sp modelId="{EF7BABC9-4E33-4DF2-9BB4-D49ED362DC8F}">
      <dsp:nvSpPr>
        <dsp:cNvPr id="0" name=""/>
        <dsp:cNvSpPr/>
      </dsp:nvSpPr>
      <dsp:spPr>
        <a:xfrm>
          <a:off x="4922038" y="1010017"/>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方便</a:t>
          </a:r>
          <a:endParaRPr lang="en-US" sz="2000" kern="1200" dirty="0"/>
        </a:p>
      </dsp:txBody>
      <dsp:txXfrm>
        <a:off x="5277574" y="1010017"/>
        <a:ext cx="1066610" cy="711072"/>
      </dsp:txXfrm>
    </dsp:sp>
    <dsp:sp modelId="{A5C02B67-871A-4D57-BC65-FC315E7C841A}">
      <dsp:nvSpPr>
        <dsp:cNvPr id="0" name=""/>
        <dsp:cNvSpPr/>
      </dsp:nvSpPr>
      <dsp:spPr>
        <a:xfrm>
          <a:off x="6450845" y="1010017"/>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价钱</a:t>
          </a:r>
          <a:endParaRPr lang="en-US" sz="2000" kern="1200" dirty="0"/>
        </a:p>
      </dsp:txBody>
      <dsp:txXfrm>
        <a:off x="6806381" y="1010017"/>
        <a:ext cx="1066610" cy="711072"/>
      </dsp:txXfrm>
    </dsp:sp>
    <dsp:sp modelId="{06842107-3B0A-4D64-918B-4512273CBC5F}">
      <dsp:nvSpPr>
        <dsp:cNvPr id="0" name=""/>
        <dsp:cNvSpPr/>
      </dsp:nvSpPr>
      <dsp:spPr>
        <a:xfrm>
          <a:off x="1072" y="1913904"/>
          <a:ext cx="2141785" cy="85671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0" bIns="24765" numCol="1" spcCol="1270" anchor="ctr" anchorCtr="0">
          <a:noAutofit/>
        </a:bodyPr>
        <a:lstStyle/>
        <a:p>
          <a:pPr marL="0" lvl="0" indent="0" algn="ctr" defTabSz="1733550">
            <a:lnSpc>
              <a:spcPct val="90000"/>
            </a:lnSpc>
            <a:spcBef>
              <a:spcPct val="0"/>
            </a:spcBef>
            <a:spcAft>
              <a:spcPct val="35000"/>
            </a:spcAft>
            <a:buNone/>
          </a:pPr>
          <a:r>
            <a:rPr lang="zh-CN" altLang="en-US" sz="3900" kern="1200" dirty="0"/>
            <a:t>用户</a:t>
          </a:r>
          <a:endParaRPr lang="en-US" sz="3900" kern="1200" dirty="0"/>
        </a:p>
      </dsp:txBody>
      <dsp:txXfrm>
        <a:off x="429429" y="1913904"/>
        <a:ext cx="1285071" cy="856714"/>
      </dsp:txXfrm>
    </dsp:sp>
    <dsp:sp modelId="{9D424CCC-162E-458E-B592-62CC822C02BB}">
      <dsp:nvSpPr>
        <dsp:cNvPr id="0" name=""/>
        <dsp:cNvSpPr/>
      </dsp:nvSpPr>
      <dsp:spPr>
        <a:xfrm>
          <a:off x="1864425" y="1986671"/>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早期尝鲜</a:t>
          </a:r>
          <a:endParaRPr lang="en-US" sz="2000" kern="1200" dirty="0"/>
        </a:p>
      </dsp:txBody>
      <dsp:txXfrm>
        <a:off x="2219961" y="1986671"/>
        <a:ext cx="1066610" cy="711072"/>
      </dsp:txXfrm>
    </dsp:sp>
    <dsp:sp modelId="{163A3DE1-1D17-4308-8850-AA6A5C9F9BBF}">
      <dsp:nvSpPr>
        <dsp:cNvPr id="0" name=""/>
        <dsp:cNvSpPr/>
      </dsp:nvSpPr>
      <dsp:spPr>
        <a:xfrm>
          <a:off x="3393232" y="1986671"/>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早期大量</a:t>
          </a:r>
          <a:endParaRPr lang="en-US" sz="2000" kern="1200" dirty="0"/>
        </a:p>
      </dsp:txBody>
      <dsp:txXfrm>
        <a:off x="3748768" y="1986671"/>
        <a:ext cx="1066610" cy="711072"/>
      </dsp:txXfrm>
    </dsp:sp>
    <dsp:sp modelId="{411FE82A-BD7A-4047-AF13-1D49D1E9F5F5}">
      <dsp:nvSpPr>
        <dsp:cNvPr id="0" name=""/>
        <dsp:cNvSpPr/>
      </dsp:nvSpPr>
      <dsp:spPr>
        <a:xfrm>
          <a:off x="4922038" y="1986671"/>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晚期大量</a:t>
          </a:r>
          <a:endParaRPr lang="en-US" sz="2000" kern="1200" dirty="0"/>
        </a:p>
      </dsp:txBody>
      <dsp:txXfrm>
        <a:off x="5277574" y="1986671"/>
        <a:ext cx="1066610" cy="711072"/>
      </dsp:txXfrm>
    </dsp:sp>
    <dsp:sp modelId="{4888FF0E-6EA2-4D1E-94D1-93D14950A4C5}">
      <dsp:nvSpPr>
        <dsp:cNvPr id="0" name=""/>
        <dsp:cNvSpPr/>
      </dsp:nvSpPr>
      <dsp:spPr>
        <a:xfrm>
          <a:off x="6450845" y="1986671"/>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所有人</a:t>
          </a:r>
          <a:endParaRPr lang="en-US" sz="2000" kern="1200" dirty="0"/>
        </a:p>
      </dsp:txBody>
      <dsp:txXfrm>
        <a:off x="6806381" y="1986671"/>
        <a:ext cx="1066610" cy="71107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nodeVertAlign" val="t"/>
          <dgm:param type="vertAlign" val="mid"/>
          <dgm:param type="nodeHorzAlign" val="l"/>
          <dgm:param type="fallback" val="2D"/>
        </dgm:alg>
      </dgm:if>
      <dgm:else name="Name3">
        <dgm:alg type="lin">
          <dgm:param type="linDir" val="fromT"/>
          <dgm:param type="nodeVertAlign" val="t"/>
          <dgm:param type="vertAlign" val="mid"/>
          <dgm:param type="nodeHorzAlign" val="r"/>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VertAlign" val="mid"/>
              <dgm:param type="nodeHorzAlign" val="l"/>
              <dgm:param type="fallback" val="2D"/>
            </dgm:alg>
          </dgm:if>
          <dgm:else name="Name7">
            <dgm:alg type="lin">
              <dgm:param type="linDir" val="fromR"/>
              <dgm:param type="nodeVertAlign" val="mid"/>
              <dgm:param type="nodeHorzAlign" val="r"/>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type="chevron" r:blip="" rot="180">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type="chevron" r:blip="" rot="180">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180D19F-BA2B-46EC-A574-07BBAECA1425}" type="datetimeFigureOut">
              <a:rPr lang="en-US" smtClean="0"/>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B6943AC-6570-48A7-94B2-8F70AC2D67C2}" type="slidenum">
              <a:rPr lang="en-US" smtClean="0"/>
            </a:fld>
            <a:endParaRPr lang="en-US"/>
          </a:p>
        </p:txBody>
      </p:sp>
    </p:spTree>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2" min="-2" units="cm"/>
          <inkml:channel name="Y" type="integer" max="2" min="-2" units="cm"/>
        </inkml:traceFormat>
        <inkml:channelProperties>
          <inkml:channelProperty channel="X" name="resolution" value="1000" units="1/cm"/>
          <inkml:channelProperty channel="Y" name="resolution" value="1000" units="1/cm"/>
        </inkml:channelProperties>
      </inkml:inkSource>
      <inkml:timestamp xml:id="ts0" timeString="2018-08-10T02:39:36"/>
    </inkml:context>
    <inkml:brush xml:id="br0">
      <inkml:brushProperty name="width" value="0.05" units="cm"/>
      <inkml:brushProperty name="height" value="0.05" units="cm"/>
      <inkml:brushProperty name="color" value="#e71224"/>
    </inkml:brush>
  </inkml:definitions>
  <inkml:trace contextRef="#ctx0" brushRef="#br0">1797 808,'-9'-41,"9"41,0-1,-1 1,1-1,0 1,0-1,0 1,-1-1,1 1,0 0,0-1,-1 1,1-1,0 1,-1 0,1-1,0 1,-1 0,1 0,-1-1,1 1,-1 0,1 0,0 0,-1-1,1 1,-1 0,1 0,-1 0,1 0,-1 0,1 0,-1 0,1 0,-1 0,1 0,-1 0,1 0,-1 0,1 1,-1-1,1 0,0 0,-1 0,1 1,-1-1,1 0,0 1,-1-1,1 0,0 1,-1-1,1 0,-1 1,-25 23,2 5,1 2,1 0,2 2,1 0,-8 20,23-45,-103 215,11 5,9 4,-37 167,-137 741,184-747,-5 32,-4 32,-299 1753,128 20,225-1673,25 1,23 0,78 460,-28-600,17-5,19-3,17-5,18-5,157 311,-202-522,8-4,8-5,19 12,-62-102,5-3,3-3,4-3,3-3,3-5,64 43,-94-80,2-1,1-3,1-3,2-2,1-2,0-4,13 2,-31-13,1-1,1-2,-1-2,1-2,0-1,0-3,-1-2,1-1,0-2,41-13,-25 0,-1-2,-1-4,-2-1,0-3,-2-3,-1-2,-2-2,-1-2,-2-2,1-5,46-50,-5-3,-3-4,-5-4,11-28,73-135,-12-7,-13-6,-12-7,23-101,66-236,-26-8,-29-9,45-430,-69 72,-44-6,-41-147,-45 564,-26 1,-25 0,-27 4,-109-419,70 578,-19 6,-17 5,-43-47,14 69,-18 8,-152-218,253 464,-6 4,-67-67,114 146,-4 2,-1 3,-3 1,-2 4,-2 2,-54-29,70 50,-1 2,-1 2,-1 1,-1 3,0 3,-1 1,0 2,0 3,-19 1,-13 3,0 4,1 3,0 4,0 4,-34 11,46-8,1 3,0 4,2 2,1 3,1 3,2 2,1 4,2 2,-12 12,7 4,1 4,4 1,2 4,3 1,3 3,3 3,3 1,3 2,-4 18,-19 53,7 2,6 3,6 3,-8 74,25-88,6 2,6 1,6 26,9-22</inkml:trace>
</inkml:ink>
</file>

<file path=ppt/media/>
</file>

<file path=ppt/media/image1.png>
</file>

<file path=ppt/media/image10.png>
</file>

<file path=ppt/media/image11.png>
</file>

<file path=ppt/media/image12.png>
</file>

<file path=ppt/media/image13.jpeg>
</file>

<file path=ppt/media/image14.jpeg>
</file>

<file path=ppt/media/image15.png>
</file>

<file path=ppt/media/image16.jpeg>
</file>

<file path=ppt/media/image17.jpeg>
</file>

<file path=ppt/media/image18.png>
</file>

<file path=ppt/media/image19.png>
</file>

<file path=ppt/media/image2.jpeg>
</file>

<file path=ppt/media/image20.jpeg>
</file>

<file path=ppt/media/image21.jpeg>
</file>

<file path=ppt/media/image22.jpeg>
</file>

<file path=ppt/media/image23.jpeg>
</file>

<file path=ppt/media/image24.png>
</file>

<file path=ppt/media/image25.jpeg>
</file>

<file path=ppt/media/image26.png>
</file>

<file path=ppt/media/image27.png>
</file>

<file path=ppt/media/image28.jpeg>
</file>

<file path=ppt/media/image29.jpeg>
</file>

<file path=ppt/media/image3.jpeg>
</file>

<file path=ppt/media/image30.jpeg>
</file>

<file path=ppt/media/image31.png>
</file>

<file path=ppt/media/image32.jpeg>
</file>

<file path=ppt/media/image33.png>
</file>

<file path=ppt/media/image34.jpeg>
</file>

<file path=ppt/media/image35.png>
</file>

<file path=ppt/media/image36.png>
</file>

<file path=ppt/media/image37.png>
</file>

<file path=ppt/media/image38.jpeg>
</file>

<file path=ppt/media/image39.png>
</file>

<file path=ppt/media/image4.jpeg>
</file>

<file path=ppt/media/image40.jpeg>
</file>

<file path=ppt/media/image41.png>
</file>

<file path=ppt/media/image42.png>
</file>

<file path=ppt/media/image43.jpeg>
</file>

<file path=ppt/media/image44.jpeg>
</file>

<file path=ppt/media/image45.jpe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7F5753D-BF70-4304-AAC3-03AEF3FB7A80}" type="datetimeFigureOut">
              <a:rPr lang="en-US" smtClean="0"/>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D2C428-55DE-42C6-851D-CB4CC7C211F9}"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http://tech.163.com/09/0811/17/5GF0RKI200093IHH.html</a:t>
            </a:r>
            <a:endParaRPr lang="en-US" dirty="0"/>
          </a:p>
          <a:p>
            <a:endParaRPr lang="en-US" dirty="0"/>
          </a:p>
          <a:p>
            <a:r>
              <a:rPr lang="en-US" dirty="0"/>
              <a:t>https://item.btime.com/41mvr729i2t9k6oirl0oeacl54b</a:t>
            </a:r>
            <a:endParaRPr lang="en-US" dirty="0"/>
          </a:p>
          <a:p>
            <a:endParaRPr lang="en-US" dirty="0"/>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http://michael.hightechproductmanagement.com/2006/03/the_myth_of_firstmover_advanta.html</a:t>
            </a:r>
            <a:endParaRPr lang="en-US" dirty="0"/>
          </a:p>
          <a:p>
            <a:endParaRPr lang="en-US" dirty="0"/>
          </a:p>
          <a:p>
            <a:r>
              <a:rPr lang="en-US" dirty="0"/>
              <a:t>The class can discuss</a:t>
            </a:r>
            <a:r>
              <a:rPr lang="en-US" baseline="0" dirty="0"/>
              <a:t> the </a:t>
            </a:r>
            <a:r>
              <a:rPr lang="en-US" baseline="0" dirty="0" err="1"/>
              <a:t>fma</a:t>
            </a:r>
            <a:r>
              <a:rPr lang="en-US" baseline="0" dirty="0"/>
              <a:t>/</a:t>
            </a:r>
            <a:r>
              <a:rPr lang="en-US" baseline="0" dirty="0" err="1"/>
              <a:t>sma</a:t>
            </a:r>
            <a:endParaRPr lang="en-US" baseline="0"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kern="1200" dirty="0">
                <a:solidFill>
                  <a:schemeClr val="tx1"/>
                </a:solidFill>
                <a:effectLst/>
                <a:latin typeface="+mn-lt"/>
                <a:ea typeface="+mn-ea"/>
                <a:cs typeface="+mn-cs"/>
              </a:rPr>
              <a:t>随着一个新技术经历不同的阶段</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公众对它的期望值</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炒作值也有很大的差别</a:t>
            </a:r>
            <a:r>
              <a:rPr lang="en-US" altLang="zh-CN" sz="1200" kern="1200" dirty="0">
                <a:solidFill>
                  <a:schemeClr val="tx1"/>
                </a:solidFill>
                <a:effectLst/>
                <a:latin typeface="+mn-lt"/>
                <a:ea typeface="+mn-ea"/>
                <a:cs typeface="+mn-cs"/>
              </a:rPr>
              <a:t>. </a:t>
            </a:r>
            <a:endParaRPr lang="zh-CN" altLang="en-US" dirty="0">
              <a:effectLst/>
            </a:endParaRPr>
          </a:p>
          <a:p>
            <a:pPr lvl="0"/>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）技术触发期 （技术走出实验室</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天使投资</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第一轮产品出现</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尝鲜者试用）</a:t>
            </a:r>
            <a:endParaRPr lang="zh-CN" altLang="en-US" dirty="0">
              <a:effectLst/>
            </a:endParaRPr>
          </a:p>
          <a:p>
            <a:pPr lvl="0"/>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）期望膨胀期 （博客</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微博</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媒体炒作</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泡沫达到最大</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大众开始跟进</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负面报道出现）</a:t>
            </a:r>
            <a:endParaRPr lang="zh-CN" altLang="en-US" dirty="0">
              <a:effectLst/>
            </a:endParaRPr>
          </a:p>
          <a:p>
            <a:pPr lvl="0"/>
            <a:r>
              <a:rPr lang="en-US" altLang="zh-CN" sz="1200" kern="1200" dirty="0">
                <a:solidFill>
                  <a:schemeClr val="tx1"/>
                </a:solidFill>
                <a:effectLst/>
                <a:latin typeface="+mn-lt"/>
                <a:ea typeface="+mn-ea"/>
                <a:cs typeface="+mn-cs"/>
              </a:rPr>
              <a:t>3</a:t>
            </a:r>
            <a:r>
              <a:rPr lang="zh-CN" altLang="en-US" sz="1200" kern="1200" dirty="0">
                <a:solidFill>
                  <a:schemeClr val="tx1"/>
                </a:solidFill>
                <a:effectLst/>
                <a:latin typeface="+mn-lt"/>
                <a:ea typeface="+mn-ea"/>
                <a:cs typeface="+mn-cs"/>
              </a:rPr>
              <a:t>）迷茫期 </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开始整合</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第二</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三轮融资</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但是只有 </a:t>
            </a:r>
            <a:r>
              <a:rPr lang="en-US" altLang="zh-CN" sz="1200" kern="1200" dirty="0">
                <a:solidFill>
                  <a:schemeClr val="tx1"/>
                </a:solidFill>
                <a:effectLst/>
                <a:latin typeface="+mn-lt"/>
                <a:ea typeface="+mn-ea"/>
                <a:cs typeface="+mn-cs"/>
              </a:rPr>
              <a:t>5% </a:t>
            </a:r>
            <a:r>
              <a:rPr lang="zh-CN" altLang="en-US" sz="1200" kern="1200" dirty="0">
                <a:solidFill>
                  <a:schemeClr val="tx1"/>
                </a:solidFill>
                <a:effectLst/>
                <a:latin typeface="+mn-lt"/>
                <a:ea typeface="+mn-ea"/>
                <a:cs typeface="+mn-cs"/>
              </a:rPr>
              <a:t>的目标用户正式使用产品，第二版产品出现</a:t>
            </a:r>
            <a:r>
              <a:rPr lang="en-US" altLang="zh-CN" sz="1200" kern="1200" dirty="0">
                <a:solidFill>
                  <a:schemeClr val="tx1"/>
                </a:solidFill>
                <a:effectLst/>
                <a:latin typeface="+mn-lt"/>
                <a:ea typeface="+mn-ea"/>
                <a:cs typeface="+mn-cs"/>
              </a:rPr>
              <a:t>)</a:t>
            </a:r>
            <a:endParaRPr lang="zh-CN" altLang="en-US" dirty="0">
              <a:effectLst/>
            </a:endParaRPr>
          </a:p>
          <a:p>
            <a:pPr lvl="0"/>
            <a:r>
              <a:rPr lang="en-US" altLang="zh-CN" sz="1200" kern="1200" dirty="0">
                <a:solidFill>
                  <a:schemeClr val="tx1"/>
                </a:solidFill>
                <a:effectLst/>
                <a:latin typeface="+mn-lt"/>
                <a:ea typeface="+mn-ea"/>
                <a:cs typeface="+mn-cs"/>
              </a:rPr>
              <a:t>4</a:t>
            </a:r>
            <a:r>
              <a:rPr lang="zh-CN" altLang="en-US" sz="1200" kern="1200" dirty="0">
                <a:solidFill>
                  <a:schemeClr val="tx1"/>
                </a:solidFill>
                <a:effectLst/>
                <a:latin typeface="+mn-lt"/>
                <a:ea typeface="+mn-ea"/>
                <a:cs typeface="+mn-cs"/>
              </a:rPr>
              <a:t>）低调发展期 （漫长的低调发展</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最佳的方法和实践开始出现</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第三代产品出现</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易用性</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和其他产品的整合更好 ） </a:t>
            </a:r>
            <a:endParaRPr lang="zh-CN" altLang="en-US" dirty="0">
              <a:effectLst/>
            </a:endParaRPr>
          </a:p>
          <a:p>
            <a:pPr lvl="0"/>
            <a:r>
              <a:rPr lang="en-US" altLang="zh-CN" sz="1200" kern="1200" dirty="0">
                <a:solidFill>
                  <a:schemeClr val="tx1"/>
                </a:solidFill>
                <a:effectLst/>
                <a:latin typeface="+mn-lt"/>
                <a:ea typeface="+mn-ea"/>
                <a:cs typeface="+mn-cs"/>
              </a:rPr>
              <a:t>5</a:t>
            </a:r>
            <a:r>
              <a:rPr lang="zh-CN" altLang="en-US" sz="1200" kern="1200" dirty="0">
                <a:solidFill>
                  <a:schemeClr val="tx1"/>
                </a:solidFill>
                <a:effectLst/>
                <a:latin typeface="+mn-lt"/>
                <a:ea typeface="+mn-ea"/>
                <a:cs typeface="+mn-cs"/>
              </a:rPr>
              <a:t>）主流发展期 </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成为成熟的技术</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市场以</a:t>
            </a:r>
            <a:r>
              <a:rPr lang="en-US" altLang="zh-CN" sz="1200" kern="1200" dirty="0">
                <a:solidFill>
                  <a:schemeClr val="tx1"/>
                </a:solidFill>
                <a:effectLst/>
                <a:latin typeface="+mn-lt"/>
                <a:ea typeface="+mn-ea"/>
                <a:cs typeface="+mn-cs"/>
              </a:rPr>
              <a:t>20-30% </a:t>
            </a:r>
            <a:r>
              <a:rPr lang="zh-CN" altLang="en-US" sz="1200" kern="1200" dirty="0">
                <a:solidFill>
                  <a:schemeClr val="tx1"/>
                </a:solidFill>
                <a:effectLst/>
                <a:latin typeface="+mn-lt"/>
                <a:ea typeface="+mn-ea"/>
                <a:cs typeface="+mn-cs"/>
              </a:rPr>
              <a:t>的速度成长</a:t>
            </a:r>
            <a:r>
              <a:rPr lang="en-US" altLang="zh-CN" sz="1200" kern="1200" dirty="0">
                <a:solidFill>
                  <a:schemeClr val="tx1"/>
                </a:solidFill>
                <a:effectLst/>
                <a:latin typeface="+mn-lt"/>
                <a:ea typeface="+mn-ea"/>
                <a:cs typeface="+mn-cs"/>
              </a:rPr>
              <a:t>)</a:t>
            </a:r>
            <a:endParaRPr lang="zh-CN" altLang="en-US" dirty="0">
              <a:effectLst/>
            </a:endParaRP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这个现在看起来这么顺理成章的想法，为什么是由一个物理学家，而不是计算机学家实现出来 的？事实上在</a:t>
            </a:r>
            <a:r>
              <a:rPr lang="en-US" altLang="zh-CN" dirty="0"/>
              <a:t>WWW/</a:t>
            </a:r>
            <a:r>
              <a:rPr lang="en-US" altLang="zh-CN" dirty="0" err="1"/>
              <a:t>HyperText</a:t>
            </a:r>
            <a:r>
              <a:rPr lang="zh-CN" altLang="en-US" dirty="0"/>
              <a:t>协议刚出现时，一些计算机专家非常看不起这个玩意（根据我 看到的 </a:t>
            </a:r>
            <a:r>
              <a:rPr lang="en-US" altLang="zh-CN" dirty="0"/>
              <a:t>2001 </a:t>
            </a:r>
            <a:r>
              <a:rPr lang="zh-CN" altLang="en-US" dirty="0"/>
              <a:t>年资料），专家们认为，一个文本文件上有一些文字，有些是蓝色的，用鼠标一点， 就能打开另一个文件，网页上都不记录状态，这算什么难度，这又是什么创新呢？这能在什么 地方发表论文呢？当时计算机科学家在搞</a:t>
            </a:r>
            <a:r>
              <a:rPr lang="en-US" altLang="zh-CN" dirty="0"/>
              <a:t>COM</a:t>
            </a:r>
            <a:r>
              <a:rPr lang="zh-CN" altLang="en-US" dirty="0"/>
              <a:t>、</a:t>
            </a:r>
            <a:r>
              <a:rPr lang="en-US" altLang="zh-CN" dirty="0"/>
              <a:t>DCOM</a:t>
            </a:r>
            <a:r>
              <a:rPr lang="zh-CN" altLang="en-US" dirty="0"/>
              <a:t>、远程过程调用（</a:t>
            </a:r>
            <a:r>
              <a:rPr lang="en-US" altLang="zh-CN" dirty="0"/>
              <a:t>Remote Procedure Call</a:t>
            </a:r>
            <a:r>
              <a:rPr lang="zh-CN" altLang="en-US" dirty="0"/>
              <a:t>，</a:t>
            </a:r>
            <a:r>
              <a:rPr lang="en-US" altLang="zh-CN" dirty="0"/>
              <a:t>RPC</a:t>
            </a:r>
            <a:r>
              <a:rPr lang="zh-CN" altLang="en-US" dirty="0"/>
              <a:t>）这样一些高难度的东西。</a:t>
            </a:r>
            <a:endParaRPr lang="zh-CN" altLang="en-US"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要听专家的么？</a:t>
            </a:r>
            <a:endParaRPr lang="en-US" altLang="zh-CN"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http://www.kylebean.co.uk/portfolio/#mobileevolution/1</a:t>
            </a:r>
            <a:endParaRPr lang="en-US"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 铱星的独特价值是在荒无人烟的地方也可以打电话，“荒无人烟”的定义是，几乎没人 的地方！它在为最不常见的条件做优化。这项新技术的第一批重要用户在哪里？他们 大多呆在大城市里，在室内打电话。但是，在室内反而打不了铱星电话。它的说明书 上有这样一段：“当你在室内感觉通话效果较差时，请走到室外，将手机天线指向卫星 所在的方位。”但是用户哪里知道你的卫星是在哪一片天空中飞呢？ </a:t>
            </a:r>
            <a:r>
              <a:rPr lang="en-US" altLang="zh-CN" dirty="0"/>
              <a:t>y </a:t>
            </a:r>
            <a:r>
              <a:rPr lang="zh-CN" altLang="en-US" dirty="0"/>
              <a:t>由于使用了卫星通讯技术，铱星的带宽、延时都比不上普通手机。 </a:t>
            </a:r>
            <a:r>
              <a:rPr lang="en-US" altLang="zh-CN" dirty="0"/>
              <a:t>y </a:t>
            </a:r>
            <a:r>
              <a:rPr lang="zh-CN" altLang="en-US" dirty="0"/>
              <a:t>铱星有用户么？当然有，那些登山运动员，在南极进行科学考察的人士，想只身驾船 周游世界的孤胆英雄们，他们希望有一部这样的电话。但是这样的用户在全世界有多 少呢？铱星电话现在变成了一项租赁业务，为这些几千、几万的用户提供短期服务。 与此同时，全世界的手机用户早已突破了</a:t>
            </a:r>
            <a:r>
              <a:rPr lang="en-US" altLang="zh-CN" dirty="0"/>
              <a:t>10</a:t>
            </a:r>
            <a:r>
              <a:rPr lang="zh-CN" altLang="en-US" dirty="0"/>
              <a:t>亿。</a:t>
            </a:r>
            <a:endParaRPr lang="zh-CN" altLang="en-US"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我们在这里看到，除了技术的创新，还有很多方面的创新：</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如果单独将</a:t>
            </a:r>
            <a:r>
              <a:rPr lang="en-US" altLang="zh-CN" dirty="0"/>
              <a:t>Apple</a:t>
            </a:r>
            <a:r>
              <a:rPr lang="zh-CN" altLang="en-US" dirty="0"/>
              <a:t>的产品与同类产品比较，各有千秋，但是把各个 环节整合得如此流畅，打造成一个盈利的生态系统，</a:t>
            </a:r>
            <a:r>
              <a:rPr lang="en-US" altLang="zh-CN" dirty="0"/>
              <a:t>Apple</a:t>
            </a:r>
            <a:r>
              <a:rPr lang="zh-CN" altLang="en-US" dirty="0"/>
              <a:t>公司远远领先其他竞 争者。</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That’s why sustaining tech product teams (office/windows) pay attention to incremental Tech Transfer,  but they shun away from disruptive</a:t>
            </a:r>
            <a:r>
              <a:rPr lang="en-US" baseline="0" dirty="0"/>
              <a:t> innovation</a:t>
            </a:r>
            <a:r>
              <a:rPr lang="en-US" dirty="0"/>
              <a:t>. </a:t>
            </a:r>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a:p>
            <a:endParaRPr lang="en-US" dirty="0"/>
          </a:p>
          <a:p>
            <a:r>
              <a:rPr lang="en-US" dirty="0"/>
              <a:t>Revenue: 68B,    profit:</a:t>
            </a:r>
            <a:r>
              <a:rPr lang="en-US" baseline="0" dirty="0"/>
              <a:t> 50B</a:t>
            </a:r>
            <a:r>
              <a:rPr lang="en-US" dirty="0"/>
              <a:t> in profit.  Cash: 48B</a:t>
            </a:r>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zh-CN" altLang="en-US" dirty="0"/>
              <a:t>一提到发明创造，很多人都会想起传说中聪明人顿悟（</a:t>
            </a:r>
            <a:r>
              <a:rPr lang="en-US" altLang="zh-CN" dirty="0"/>
              <a:t>Epiphany</a:t>
            </a:r>
            <a:r>
              <a:rPr lang="zh-CN" altLang="en-US" dirty="0"/>
              <a:t>）的故事，灵光闪现，其中有 两个例子广为人知：</a:t>
            </a:r>
            <a:endParaRPr lang="zh-CN" altLang="en-US" dirty="0"/>
          </a:p>
          <a:p>
            <a:r>
              <a:rPr lang="zh-CN" altLang="en-US" dirty="0"/>
              <a:t>阿基米德在洗浴城里泡澡，忽然跳出浴池，跑到大街上，大喊“”</a:t>
            </a:r>
            <a:r>
              <a:rPr lang="en-US" altLang="zh-CN" dirty="0"/>
              <a:t>—</a:t>
            </a:r>
            <a:r>
              <a:rPr lang="zh-CN" altLang="en-US" dirty="0"/>
              <a:t>他老人家发现了 浮力定律。</a:t>
            </a:r>
            <a:endParaRPr lang="zh-CN" altLang="en-US" dirty="0"/>
          </a:p>
          <a:p>
            <a:r>
              <a:rPr lang="zh-CN" altLang="en-US" dirty="0"/>
              <a:t>牛顿同学当年没事坐在苹果树下，忽然一颗苹果砸到他头上</a:t>
            </a:r>
            <a:r>
              <a:rPr lang="en-US" altLang="zh-CN" dirty="0"/>
              <a:t>—</a:t>
            </a:r>
            <a:r>
              <a:rPr lang="zh-CN" altLang="en-US" dirty="0"/>
              <a:t>他也灵机一动，揭示了万有引 力等理论。</a:t>
            </a:r>
            <a:endParaRPr lang="zh-CN" altLang="en-US" dirty="0"/>
          </a:p>
          <a:p>
            <a:r>
              <a:rPr lang="zh-CN" altLang="en-US" dirty="0"/>
              <a:t>第</a:t>
            </a:r>
            <a:r>
              <a:rPr lang="en-US" altLang="zh-CN" dirty="0"/>
              <a:t>16 </a:t>
            </a:r>
            <a:r>
              <a:rPr lang="zh-CN" altLang="en-US" dirty="0"/>
              <a:t>章 </a:t>
            </a:r>
            <a:r>
              <a:rPr lang="en-US" altLang="zh-CN" dirty="0"/>
              <a:t>IT</a:t>
            </a:r>
            <a:r>
              <a:rPr lang="zh-CN" altLang="en-US" dirty="0"/>
              <a:t>行业的创新</a:t>
            </a:r>
            <a:endParaRPr lang="zh-CN" altLang="en-US" dirty="0"/>
          </a:p>
          <a:p>
            <a:r>
              <a:rPr lang="zh-CN" altLang="en-US" dirty="0"/>
              <a:t>第 </a:t>
            </a:r>
            <a:r>
              <a:rPr lang="en-US" altLang="zh-CN" dirty="0"/>
              <a:t>16 </a:t>
            </a:r>
            <a:r>
              <a:rPr lang="zh-CN" altLang="en-US" dirty="0"/>
              <a:t>章 </a:t>
            </a:r>
            <a:r>
              <a:rPr lang="en-US" altLang="zh-CN" dirty="0"/>
              <a:t>IT </a:t>
            </a:r>
            <a:r>
              <a:rPr lang="zh-CN" altLang="en-US" dirty="0"/>
              <a:t>行业的创新 </a:t>
            </a:r>
            <a:r>
              <a:rPr lang="en-US" altLang="zh-CN" dirty="0"/>
              <a:t>347</a:t>
            </a:r>
            <a:endParaRPr lang="en-US" altLang="zh-CN" dirty="0"/>
          </a:p>
          <a:p>
            <a:r>
              <a:rPr lang="zh-CN" altLang="en-US" dirty="0"/>
              <a:t>这些故事很有意思，但是它们没有提到这些科学巨人在顿悟之前已经在相关学科打下了深厚的 基础，同时他们也为这些问题进行了长时间的思考，那些看似神奇的时刻才会光顾他们。这些 故事的另一引申是</a:t>
            </a:r>
            <a:r>
              <a:rPr lang="en-US" altLang="zh-CN" dirty="0"/>
              <a:t>—</a:t>
            </a:r>
            <a:r>
              <a:rPr lang="zh-CN" altLang="en-US" dirty="0"/>
              <a:t>他们都是独立工作，没有一个阿基米德团队或者“牛之队”在背后支持。 近代以来，很少能有人独立推出前无古人的发明创造。以我们手里的手机为例，它集成了几代 理论的发现、发明和技术工程上的创新</a:t>
            </a:r>
            <a:r>
              <a:rPr lang="en-US" altLang="zh-CN" dirty="0"/>
              <a:t>—</a:t>
            </a:r>
            <a:endParaRPr lang="en-US" altLang="zh-CN"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What if </a:t>
            </a:r>
            <a:r>
              <a:rPr lang="en-US" altLang="zh-CN" dirty="0"/>
              <a:t>N</a:t>
            </a:r>
            <a:r>
              <a:rPr lang="en-US" dirty="0"/>
              <a:t>ewton comes from another small company?</a:t>
            </a:r>
            <a:r>
              <a:rPr lang="en-US" baseline="0" dirty="0"/>
              <a:t>  Like Palm. </a:t>
            </a:r>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What if Newton comes from another small company?</a:t>
            </a:r>
            <a:r>
              <a:rPr lang="en-US" baseline="0" dirty="0"/>
              <a:t>  Like Palm. </a:t>
            </a:r>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The prediction: </a:t>
            </a:r>
            <a:r>
              <a:rPr lang="en-US" sz="3100" b="1" dirty="0"/>
              <a:t>900,000</a:t>
            </a:r>
            <a:r>
              <a:rPr lang="en-US" dirty="0"/>
              <a:t> subscribers. </a:t>
            </a:r>
            <a:endParaRPr lang="en-US" dirty="0"/>
          </a:p>
          <a:p>
            <a:pPr lvl="1"/>
            <a:r>
              <a:rPr lang="en-US" dirty="0"/>
              <a:t>Actual number </a:t>
            </a:r>
            <a:r>
              <a:rPr lang="en-US" b="1" dirty="0"/>
              <a:t>109 million</a:t>
            </a:r>
            <a:r>
              <a:rPr lang="en-US" dirty="0"/>
              <a:t>,  120 times difference!</a:t>
            </a:r>
            <a:endParaRPr lang="en-US" dirty="0"/>
          </a:p>
          <a:p>
            <a:pPr lvl="1"/>
            <a:endParaRPr lang="en-US" dirty="0"/>
          </a:p>
          <a:p>
            <a:r>
              <a:rPr lang="en-US" dirty="0"/>
              <a:t>Reasonable argument – </a:t>
            </a:r>
            <a:endParaRPr lang="en-US" dirty="0"/>
          </a:p>
          <a:p>
            <a:pPr lvl="1"/>
            <a:r>
              <a:rPr lang="en-US" dirty="0"/>
              <a:t>“</a:t>
            </a:r>
            <a:r>
              <a:rPr lang="en-US" b="1" dirty="0"/>
              <a:t>when everyone has wired phone, who needs wireless</a:t>
            </a:r>
            <a:r>
              <a:rPr lang="en-US" dirty="0"/>
              <a:t>”? </a:t>
            </a:r>
            <a:endParaRPr lang="en-US" dirty="0"/>
          </a:p>
          <a:p>
            <a:pPr lvl="1"/>
            <a:endParaRPr lang="en-US"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15</a:t>
            </a:r>
            <a:r>
              <a:rPr lang="en-US" baseline="0" dirty="0"/>
              <a:t> years ago,  I was proposing a MIS project to a hotel,  eventually we can do all the features,  but so can all other proposals,  but we have to do it for free! </a:t>
            </a:r>
            <a:endParaRPr lang="en-US" baseline="0" dirty="0"/>
          </a:p>
          <a:p>
            <a:endParaRPr lang="en-US" dirty="0"/>
          </a:p>
          <a:p>
            <a:r>
              <a:rPr lang="en-US" dirty="0"/>
              <a:t>You don’t want to be in such</a:t>
            </a:r>
            <a:r>
              <a:rPr lang="en-US" baseline="0" dirty="0"/>
              <a:t> industry/area. </a:t>
            </a:r>
            <a:endParaRPr lang="en-US" baseline="0"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latin typeface="+mn-lt"/>
                <a:ea typeface="+mn-ea"/>
                <a:cs typeface="+mn-cs"/>
              </a:rPr>
              <a:t>AT&amp;T, along with everyone else, still underestimated the potential of cellular technology. In 1980 the corporation had commissioned McKinsey &amp; Company to forecast cell-phone use by 2000. The consultant’s prediction: 900,000 subscribers. This was off by a factor of about 120; the actual figure was 109 million. AT&amp;T paid dearly for its mistaken giveaway. In 1993, to rejoin the cellular market, it bought Craig McCaw’s patched-together nationwide network, McCaw Cellular, for $12.6 billion.</a:t>
            </a:r>
            <a:endParaRPr lang="en-US" sz="1200"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a:t>Some salesperson’s comment</a:t>
            </a:r>
            <a:r>
              <a:rPr lang="en-US" baseline="0" dirty="0"/>
              <a:t> – </a:t>
            </a:r>
            <a:endParaRPr lang="en-US" baseline="0" dirty="0"/>
          </a:p>
          <a:p>
            <a:r>
              <a:rPr lang="en-US" baseline="0" dirty="0"/>
              <a:t>   those stupid customers are just treating out product like it was a commodity.  Can’t they see how much better out product is than the competition’s? </a:t>
            </a:r>
            <a:endParaRPr lang="en-US" baseline="0" dirty="0"/>
          </a:p>
          <a:p>
            <a:endParaRPr lang="en-US" baseline="0" dirty="0"/>
          </a:p>
          <a:p>
            <a:r>
              <a:rPr lang="en-US" baseline="0" dirty="0"/>
              <a:t>    customers don’t care about your “better” part if it’s in “performance oversupply” category. </a:t>
            </a:r>
            <a:endParaRPr lang="en-US" baseline="0"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1.    </a:t>
            </a:r>
            <a:r>
              <a:rPr lang="zh-CN" altLang="en-US"/>
              <a:t>纵坐标是产品收入，横坐标是时间。 </a:t>
            </a:r>
            <a:endParaRPr lang="en-US" altLang="zh-CN"/>
          </a:p>
          <a:p>
            <a:pPr marL="228600" indent="-228600">
              <a:buAutoNum type="arabicPeriod" startAt="2"/>
            </a:pPr>
            <a:r>
              <a:rPr lang="zh-CN" altLang="en-US"/>
              <a:t>左下角是技术发展的生命周期，描述了一门新技术的发展周期（创新的想法</a:t>
            </a:r>
            <a:r>
              <a:rPr lang="en-US" altLang="zh-CN"/>
              <a:t>| </a:t>
            </a:r>
            <a:r>
              <a:rPr lang="zh-CN" altLang="en-US"/>
              <a:t>早期尝 鲜者</a:t>
            </a:r>
            <a:r>
              <a:rPr lang="en-US" altLang="zh-CN"/>
              <a:t>| </a:t>
            </a:r>
            <a:r>
              <a:rPr lang="zh-CN" altLang="en-US"/>
              <a:t>早期大众</a:t>
            </a:r>
            <a:r>
              <a:rPr lang="en-US" altLang="zh-CN"/>
              <a:t>| </a:t>
            </a:r>
            <a:r>
              <a:rPr lang="zh-CN" altLang="en-US"/>
              <a:t>晚期大众</a:t>
            </a:r>
            <a:r>
              <a:rPr lang="en-US" altLang="zh-CN"/>
              <a:t>| </a:t>
            </a:r>
            <a:r>
              <a:rPr lang="zh-CN" altLang="en-US"/>
              <a:t>落伍者），大家注意到那个“鸿沟”还在（对比图</a:t>
            </a:r>
            <a:r>
              <a:rPr lang="en-US" altLang="zh-CN"/>
              <a:t>16-3</a:t>
            </a:r>
            <a:r>
              <a:rPr lang="zh-CN" altLang="en-US"/>
              <a:t>）。 在这一阶段，产品处于“新兴市场”，变化很剧烈。此时这种技术处于颠覆阶段。 </a:t>
            </a:r>
            <a:endParaRPr lang="en-US" altLang="zh-CN"/>
          </a:p>
          <a:p>
            <a:pPr marL="228600" indent="-228600">
              <a:buAutoNum type="arabicPeriod" startAt="2"/>
            </a:pPr>
            <a:r>
              <a:rPr lang="zh-CN" altLang="en-US"/>
              <a:t>当一个新技术被早期大众接受时，使用这个颠覆式技术的产品就进入了成长期，这时 候产品的收入急剧增长。对于最新进入这个市场的公司来说，这是一个“蓝海”。 </a:t>
            </a:r>
            <a:endParaRPr lang="en-US" altLang="zh-CN"/>
          </a:p>
          <a:p>
            <a:pPr marL="228600" indent="-228600">
              <a:buAutoNum type="arabicPeriod" startAt="2"/>
            </a:pPr>
            <a:r>
              <a:rPr lang="zh-CN" altLang="en-US"/>
              <a:t>然后产品就进入了一个成熟稳定期，这时候对于这项技术的研究已经从开始的“颠覆 性”转化为“改良性”，各个竞争者在纷纷改进技术，增加功能，提高效率，降低售 价，这个时期可长可短。对于在这个行业竞争的公司来说，这是一个“红海”。另外， 不同的产品会由于产品特点和用户特性展现自身销量特点，例如</a:t>
            </a:r>
            <a:r>
              <a:rPr lang="en-US" altLang="zh-CN"/>
              <a:t>MP3</a:t>
            </a:r>
            <a:r>
              <a:rPr lang="zh-CN" altLang="en-US"/>
              <a:t>播放器在节假日 期间销量会很高，每到考试之前，英语单词相关的软件使用率会大幅提高，等等。很 多产品成为了市场研究所谓的大路货、大宗商品（</a:t>
            </a:r>
            <a:r>
              <a:rPr lang="en-US" altLang="zh-CN"/>
              <a:t>Commodity</a:t>
            </a:r>
            <a:r>
              <a:rPr lang="zh-CN" altLang="en-US"/>
              <a:t>）。 </a:t>
            </a:r>
            <a:endParaRPr lang="en-US" altLang="zh-CN"/>
          </a:p>
          <a:p>
            <a:pPr marL="228600" indent="-228600">
              <a:buAutoNum type="arabicPeriod" startAt="2"/>
            </a:pPr>
            <a:r>
              <a:rPr lang="zh-CN" altLang="en-US"/>
              <a:t>最后，产品不可避免地进入了衰退期，虽然还是有很多用户和很大的市场（说不定还 有很多周边市场），但是这个市场的加速度是负数。 </a:t>
            </a:r>
            <a:endParaRPr lang="en-US" altLang="zh-CN"/>
          </a:p>
          <a:p>
            <a:pPr marL="228600" indent="-228600">
              <a:buAutoNum type="arabicPeriod" startAt="2"/>
            </a:pPr>
            <a:r>
              <a:rPr lang="zh-CN" altLang="en-US"/>
              <a:t>再然后，就是生命周期的末期，公司宣布对产品停止服务，或者法规不允许此类产品 在市场流通，等等。有些商品的早期版本会成为收藏家搜索的目标。</a:t>
            </a:r>
            <a:endParaRPr lang="zh-CN" altLang="en-US"/>
          </a:p>
          <a:p>
            <a:endParaRPr lang="en-US"/>
          </a:p>
        </p:txBody>
      </p:sp>
      <p:sp>
        <p:nvSpPr>
          <p:cNvPr id="4" name="Slide Number Placeholder 3"/>
          <p:cNvSpPr>
            <a:spLocks noGrp="1"/>
          </p:cNvSpPr>
          <p:nvPr>
            <p:ph type="sldNum" sz="quarter" idx="10"/>
          </p:nvPr>
        </p:nvSpPr>
        <p:spPr/>
        <p:txBody>
          <a:bodyPr/>
          <a:lstStyle/>
          <a:p>
            <a:fld id="{F35C7EE1-DFFA-4275-BC15-03F63508087A}"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en-US" dirty="0"/>
              <a:t>Epiphany is the moment when the last piece of work fits into place. However, the last piece isn’t any more magical than the others, and has no magic without its connection to the other pieces</a:t>
            </a:r>
            <a:endParaRPr lang="en-US"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t>随着一个新技术经历不同的阶段，公众对它的期望值、炒作值也有很大的差别。</a:t>
            </a:r>
            <a:endParaRPr lang="zh-CN" altLang="en-US"/>
          </a:p>
          <a:p>
            <a:r>
              <a:rPr lang="en-US" altLang="zh-CN"/>
              <a:t>1. </a:t>
            </a:r>
            <a:r>
              <a:rPr lang="zh-CN" altLang="en-US"/>
              <a:t>技术触发期（技术走出实验室，天使投资，第一轮产品出现，尝鲜者试用）。 </a:t>
            </a:r>
            <a:r>
              <a:rPr lang="en-US" altLang="zh-CN"/>
              <a:t>2. </a:t>
            </a:r>
            <a:r>
              <a:rPr lang="zh-CN" altLang="en-US"/>
              <a:t>期望膨胀期（社交网络</a:t>
            </a:r>
            <a:r>
              <a:rPr lang="en-US" altLang="zh-CN"/>
              <a:t>/ </a:t>
            </a:r>
            <a:r>
              <a:rPr lang="zh-CN" altLang="en-US"/>
              <a:t>媒体炒作，泡沫达到最大，大众开始跟进，负面报道出现）。 </a:t>
            </a:r>
            <a:r>
              <a:rPr lang="en-US" altLang="zh-CN"/>
              <a:t>3. </a:t>
            </a:r>
            <a:r>
              <a:rPr lang="zh-CN" altLang="en-US"/>
              <a:t>迷茫期（开始整合，第二</a:t>
            </a:r>
            <a:r>
              <a:rPr lang="en-US" altLang="zh-CN"/>
              <a:t>/ </a:t>
            </a:r>
            <a:r>
              <a:rPr lang="zh-CN" altLang="en-US"/>
              <a:t>三轮融资，但是只有</a:t>
            </a:r>
            <a:r>
              <a:rPr lang="en-US" altLang="zh-CN"/>
              <a:t>5%</a:t>
            </a:r>
            <a:r>
              <a:rPr lang="zh-CN" altLang="en-US"/>
              <a:t>的目标用户正式使用产品，第二版产品出现）。 </a:t>
            </a:r>
            <a:r>
              <a:rPr lang="en-US" altLang="zh-CN"/>
              <a:t>4. </a:t>
            </a:r>
            <a:r>
              <a:rPr lang="zh-CN" altLang="en-US"/>
              <a:t>低调发展期（漫长的低调发展期，最佳的方法和实践开始出现，第三代产品出现，易 用性增强，与其他产品的整合更好）。 </a:t>
            </a:r>
            <a:r>
              <a:rPr lang="en-US" altLang="zh-CN"/>
              <a:t>5. </a:t>
            </a:r>
            <a:r>
              <a:rPr lang="zh-CN" altLang="en-US"/>
              <a:t>主流发展期（成为成熟的技术，市场以</a:t>
            </a:r>
            <a:r>
              <a:rPr lang="en-US" altLang="zh-CN"/>
              <a:t>20%—30% </a:t>
            </a:r>
            <a:r>
              <a:rPr lang="zh-CN" altLang="en-US"/>
              <a:t>的速度成长）。</a:t>
            </a:r>
            <a:endParaRPr lang="zh-CN" altLang="en-US"/>
          </a:p>
          <a:p>
            <a:endParaRPr lang="en-US"/>
          </a:p>
        </p:txBody>
      </p:sp>
      <p:sp>
        <p:nvSpPr>
          <p:cNvPr id="4" name="Slide Number Placeholder 3"/>
          <p:cNvSpPr>
            <a:spLocks noGrp="1"/>
          </p:cNvSpPr>
          <p:nvPr>
            <p:ph type="sldNum" sz="quarter" idx="10"/>
          </p:nvPr>
        </p:nvSpPr>
        <p:spPr/>
        <p:txBody>
          <a:bodyPr/>
          <a:lstStyle/>
          <a:p>
            <a:fld id="{F35C7EE1-DFFA-4275-BC15-03F63508087A}" type="slidenum">
              <a:rPr lang="en-US" smtClean="0"/>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第二步，选择合适的细分市场 这个市场适合发挥团队产品的核心竞争力，这个市场大到足以产生影响，但是又小到让产 品足以在其中领跑。这个细分市场还可以是以后扩张的基地。 </a:t>
            </a:r>
            <a:endParaRPr lang="en-US" dirty="0"/>
          </a:p>
        </p:txBody>
      </p:sp>
      <p:sp>
        <p:nvSpPr>
          <p:cNvPr id="4" name="Slide Number Placeholder 3"/>
          <p:cNvSpPr>
            <a:spLocks noGrp="1"/>
          </p:cNvSpPr>
          <p:nvPr>
            <p:ph type="sldNum" sz="quarter" idx="10"/>
          </p:nvPr>
        </p:nvSpPr>
        <p:spPr/>
        <p:txBody>
          <a:bodyPr/>
          <a:lstStyle/>
          <a:p>
            <a:fld id="{F35C7EE1-DFFA-4275-BC15-03F63508087A}" type="slidenum">
              <a:rPr lang="en-US" smtClean="0"/>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C7EE1-DFFA-4275-BC15-03F63508087A}" type="slidenum">
              <a:rPr lang="en-US" smtClean="0"/>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练习持续 </a:t>
            </a:r>
            <a:r>
              <a:rPr lang="en-US" altLang="zh-CN" dirty="0"/>
              <a:t>30 </a:t>
            </a:r>
            <a:r>
              <a:rPr lang="zh-CN" altLang="en-US" dirty="0"/>
              <a:t>分钟</a:t>
            </a:r>
            <a:endParaRPr lang="en-US" dirty="0"/>
          </a:p>
        </p:txBody>
      </p:sp>
      <p:sp>
        <p:nvSpPr>
          <p:cNvPr id="4" name="Slide Number Placeholder 3"/>
          <p:cNvSpPr>
            <a:spLocks noGrp="1"/>
          </p:cNvSpPr>
          <p:nvPr>
            <p:ph type="sldNum" sz="quarter" idx="5"/>
          </p:nvPr>
        </p:nvSpPr>
        <p:spPr/>
        <p:txBody>
          <a:bodyPr/>
          <a:lstStyle/>
          <a:p>
            <a:fld id="{F35C7EE1-DFFA-4275-BC15-03F63508087A}" type="slidenum">
              <a:rPr lang="en-US" smtClean="0"/>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根据产品特性的不同（基础软件、企业管理软件、行业通用软件、办公软件、 互联网 服务软件、移动应用软件等），商业模式不同，团队的战略也会不一样。在正确的时 间，有正确的产品，却执行了错误的策略，或者不能做出决定，那么产品也会失败。 一些团队对市场展现的机会往往陷入过度的分析和评价，力争要弄清所有情况再动 手，最后的结果是动不了手。这是“分析麻痹”（</a:t>
            </a:r>
            <a:r>
              <a:rPr lang="en-US" altLang="zh-CN" dirty="0"/>
              <a:t>Analysis Paralysis</a:t>
            </a:r>
            <a:r>
              <a:rPr lang="zh-CN" altLang="en-US" dirty="0"/>
              <a:t>）。执行力的一个 有效衡量标准是一个决定需要多少次会议才能达成。 作者曾经工作过的一个互联网团 队，几个高层领导曾在半年内，在每周例会中反复讨论同一问题，收集了很多资料， 并且研究各种细节，但是仍然不能决定一个小产品的发展方向，没下决心大力发展， 也没决定放弃此产品。虽然产品本身有很好的价值，但是未能抓住机会获得较大的回报。</a:t>
            </a:r>
            <a:endParaRPr lang="en-US" altLang="zh-CN" dirty="0"/>
          </a:p>
          <a:p>
            <a:r>
              <a:rPr lang="zh-CN" altLang="en-US" dirty="0"/>
              <a:t>在互联网相关的产业中，执行力的另一个衡量标准是团队能否持续而快速地进行 “发布</a:t>
            </a:r>
            <a:r>
              <a:rPr lang="en-US" altLang="zh-CN" dirty="0"/>
              <a:t>/ </a:t>
            </a:r>
            <a:r>
              <a:rPr lang="zh-CN" altLang="en-US" dirty="0"/>
              <a:t>收集数据</a:t>
            </a:r>
            <a:r>
              <a:rPr lang="en-US" altLang="zh-CN" dirty="0"/>
              <a:t>/ </a:t>
            </a:r>
            <a:r>
              <a:rPr lang="zh-CN" altLang="en-US" dirty="0"/>
              <a:t>分析改进</a:t>
            </a:r>
            <a:r>
              <a:rPr lang="en-US" altLang="zh-CN" dirty="0"/>
              <a:t>/ </a:t>
            </a:r>
            <a:r>
              <a:rPr lang="zh-CN" altLang="en-US" dirty="0"/>
              <a:t>再发布”这一流程。团队能否把这个流程的时间从一年 缩短到一个季度，一个月，甚至一星期，一天</a:t>
            </a:r>
            <a:r>
              <a:rPr lang="en-US" altLang="zh-CN" dirty="0"/>
              <a:t> </a:t>
            </a:r>
            <a:r>
              <a:rPr lang="zh-CN" altLang="en-US" dirty="0"/>
              <a:t>？ 团队的执行力来自什么方面？很重要的一点是团队领导是否“</a:t>
            </a:r>
            <a:r>
              <a:rPr lang="en-US" altLang="zh-CN" dirty="0"/>
              <a:t>Hungry”—</a:t>
            </a:r>
            <a:r>
              <a:rPr lang="zh-CN" altLang="en-US" dirty="0"/>
              <a:t>是否全身 心投入，是猪，是鸡，还是鹦鹉（参见第</a:t>
            </a:r>
            <a:r>
              <a:rPr lang="en-US" altLang="zh-CN" dirty="0"/>
              <a:t>17</a:t>
            </a:r>
            <a:r>
              <a:rPr lang="zh-CN" altLang="en-US" dirty="0"/>
              <a:t>章） ？一个创业者介绍经验说，如果真的 是对项目全身心投入，那就不要搞例行公事那样的“每周例会”来讨论，而是几个负 责人持续讨论一个问题，没有结果不散会。</a:t>
            </a:r>
            <a:endParaRPr lang="en-US" dirty="0"/>
          </a:p>
        </p:txBody>
      </p:sp>
      <p:sp>
        <p:nvSpPr>
          <p:cNvPr id="4" name="Slide Number Placeholder 3"/>
          <p:cNvSpPr>
            <a:spLocks noGrp="1"/>
          </p:cNvSpPr>
          <p:nvPr>
            <p:ph type="sldNum" sz="quarter" idx="10"/>
          </p:nvPr>
        </p:nvSpPr>
        <p:spPr/>
        <p:txBody>
          <a:bodyPr/>
          <a:lstStyle/>
          <a:p>
            <a:fld id="{F35C7EE1-DFFA-4275-BC15-03F63508087A}" type="slidenum">
              <a:rPr lang="en-US" smtClean="0"/>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有些人是猪</a:t>
            </a:r>
            <a:r>
              <a:rPr lang="en-US" altLang="zh-CN" dirty="0"/>
              <a:t>— </a:t>
            </a:r>
            <a:r>
              <a:rPr lang="zh-CN" altLang="en-US" dirty="0"/>
              <a:t>他们或者辞掉了工作，投入到创业中；或者这门软件工程课是他们的必修课， 他们一定要拿到高分，才能提高自己的绩点 （</a:t>
            </a:r>
            <a:r>
              <a:rPr lang="en-US" altLang="zh-CN" dirty="0"/>
              <a:t>GPA</a:t>
            </a:r>
            <a:r>
              <a:rPr lang="zh-CN" altLang="en-US" dirty="0"/>
              <a:t>） ，申请到好学校。对他们来说，要想项目 成功，就要拿出自己身上的肉，背水一战；一旦失败，自己的老本也赔进去了。他们的投入级 别是</a:t>
            </a:r>
            <a:r>
              <a:rPr lang="en-US" altLang="zh-CN" dirty="0"/>
              <a:t>— </a:t>
            </a:r>
            <a:r>
              <a:rPr lang="zh-CN" altLang="en-US" dirty="0"/>
              <a:t>全身心投入 （</a:t>
            </a:r>
            <a:r>
              <a:rPr lang="en-US" altLang="zh-CN" dirty="0"/>
              <a:t>Committed</a:t>
            </a:r>
            <a:r>
              <a:rPr lang="zh-CN" altLang="en-US" dirty="0"/>
              <a:t>） 。</a:t>
            </a:r>
            <a:endParaRPr lang="zh-CN" altLang="en-US" dirty="0"/>
          </a:p>
          <a:p>
            <a:r>
              <a:rPr lang="zh-CN" altLang="en-US" dirty="0"/>
              <a:t>有些人是鸡</a:t>
            </a:r>
            <a:r>
              <a:rPr lang="en-US" altLang="zh-CN" dirty="0"/>
              <a:t>— </a:t>
            </a:r>
            <a:r>
              <a:rPr lang="zh-CN" altLang="en-US" dirty="0"/>
              <a:t>他们能做重要的贡献，但是项目一旦失败，他们的损失并不大，他们的生活还 可以继续下去。比如，有些人平时自己上班，周末来给项目帮忙；或者是选修软件工程课；或 者他们已经保研，只要这门课混及格就行。他们的投入级别是</a:t>
            </a:r>
            <a:r>
              <a:rPr lang="en-US" altLang="zh-CN" dirty="0"/>
              <a:t>— </a:t>
            </a:r>
            <a:r>
              <a:rPr lang="zh-CN" altLang="en-US" dirty="0"/>
              <a:t>参与 （</a:t>
            </a:r>
            <a:r>
              <a:rPr lang="en-US" altLang="zh-CN" dirty="0"/>
              <a:t>Involved</a:t>
            </a:r>
            <a:r>
              <a:rPr lang="zh-CN" altLang="en-US" dirty="0"/>
              <a:t>） 。</a:t>
            </a:r>
            <a:endParaRPr lang="zh-CN" altLang="en-US" dirty="0"/>
          </a:p>
          <a:p>
            <a:r>
              <a:rPr lang="zh-CN" altLang="en-US" dirty="0"/>
              <a:t>有些人是鹦鹉</a:t>
            </a:r>
            <a:r>
              <a:rPr lang="en-US" altLang="zh-CN" dirty="0"/>
              <a:t>— </a:t>
            </a:r>
            <a:r>
              <a:rPr lang="zh-CN" altLang="en-US" dirty="0"/>
              <a:t>他们有漂亮的羽毛，能说会道，人脉广，能提出很多建议，很多点子。但是 他们不执行，除了一些人云亦云的观点和关于架构的空谈之外，并没有其他投入。</a:t>
            </a:r>
            <a:endParaRPr lang="en-US" dirty="0"/>
          </a:p>
        </p:txBody>
      </p:sp>
      <p:sp>
        <p:nvSpPr>
          <p:cNvPr id="4" name="Slide Number Placeholder 3"/>
          <p:cNvSpPr>
            <a:spLocks noGrp="1"/>
          </p:cNvSpPr>
          <p:nvPr>
            <p:ph type="sldNum" sz="quarter" idx="10"/>
          </p:nvPr>
        </p:nvSpPr>
        <p:spPr/>
        <p:txBody>
          <a:bodyPr/>
          <a:lstStyle/>
          <a:p>
            <a:fld id="{F35C7EE1-DFFA-4275-BC15-03F63508087A}" type="slidenum">
              <a:rPr lang="en-US" smtClean="0"/>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zh-CN" altLang="en-US" dirty="0"/>
              <a:t>属于这一类型的功能，都和上文提到的“核 心需求”有关。例如，词典软件收录的词汇 和例句的数量，查询的速度，等等。一系列 的研究认为，产品还有其他类型的功能（或 者属性），不同类型的功能，或者同一种类 型的功能处于不同程度的时候，它们的提高 对用户满意度的提高贡献也不一样。例如 词典软件不能死锁或意外退出（产品的稳定 性），它和用户满意度的关系，应该是应该 是图</a:t>
            </a:r>
            <a:r>
              <a:rPr lang="en-US" altLang="zh-CN" dirty="0"/>
              <a:t>8-11 </a:t>
            </a:r>
            <a:r>
              <a:rPr lang="zh-CN" altLang="en-US" dirty="0"/>
              <a:t>所示的曲线。满足这个基本需求 的功能，或属性也叫卫生属性（</a:t>
            </a:r>
            <a:r>
              <a:rPr lang="en-US" altLang="zh-CN" dirty="0"/>
              <a:t>Hygiene</a:t>
            </a:r>
            <a:r>
              <a:rPr lang="zh-CN" altLang="en-US" dirty="0"/>
              <a:t>），</a:t>
            </a:r>
            <a:endParaRPr lang="zh-CN" altLang="en-US" dirty="0"/>
          </a:p>
          <a:p>
            <a:endParaRPr lang="en-US" dirty="0"/>
          </a:p>
          <a:p>
            <a:r>
              <a:rPr lang="zh-CN" altLang="en-US" dirty="0"/>
              <a:t>例如你的蟹粉小笼包店卫生比较差，吃客当 然会抱怨，并且不会再来。当饭店达到一 定的卫生水平后，吃客会停止抱怨卫生问 题；但是当你继续投资卫生达到最高级，顾 客的好感也并不会有线性的提高，因为顾 客来店的目的是吃饭，不是享受超过“足够 好”水平的卫生条件。一个小吃店的卫生水 平特别高，能让这个小吃店获得五颗星的评 价么？一个词典</a:t>
            </a:r>
            <a:r>
              <a:rPr lang="en-US" altLang="zh-CN" dirty="0"/>
              <a:t>App </a:t>
            </a:r>
            <a:r>
              <a:rPr lang="zh-CN" altLang="en-US" dirty="0"/>
              <a:t>的闪退率是行业最好 水平，几乎就没有闪退，这能让用户给这个 </a:t>
            </a:r>
            <a:r>
              <a:rPr lang="en-US" altLang="zh-CN" dirty="0"/>
              <a:t>App </a:t>
            </a:r>
            <a:r>
              <a:rPr lang="zh-CN" altLang="en-US" dirty="0"/>
              <a:t>评五星级么？未必。用户的感觉是，如 果这类功能没达到要求，那么评分肯定是三 星以下。</a:t>
            </a:r>
            <a:endParaRPr lang="zh-CN" altLang="en-US" dirty="0"/>
          </a:p>
          <a:p>
            <a:endParaRPr lang="en-US" dirty="0"/>
          </a:p>
          <a:p>
            <a:r>
              <a:rPr lang="zh-CN" altLang="en-US" dirty="0"/>
              <a:t>软件产品的服务质量需求</a:t>
            </a:r>
            <a:r>
              <a:rPr lang="en-US" altLang="zh-CN" dirty="0"/>
              <a:t>(</a:t>
            </a:r>
            <a:r>
              <a:rPr lang="en-US" dirty="0"/>
              <a:t>Quality of Service) </a:t>
            </a:r>
            <a:r>
              <a:rPr lang="zh-CN" altLang="en-US" dirty="0"/>
              <a:t>就大多属于此类，它们的英语词汇都以 </a:t>
            </a:r>
            <a:r>
              <a:rPr lang="en-US" altLang="zh-CN" dirty="0"/>
              <a:t>-</a:t>
            </a:r>
            <a:r>
              <a:rPr lang="en-US" dirty="0" err="1"/>
              <a:t>bility</a:t>
            </a:r>
            <a:r>
              <a:rPr lang="en-US" dirty="0"/>
              <a:t> </a:t>
            </a:r>
            <a:r>
              <a:rPr lang="zh-CN" altLang="en-US" dirty="0"/>
              <a:t>结尾（</a:t>
            </a:r>
            <a:r>
              <a:rPr lang="en-US" dirty="0"/>
              <a:t>Stability, Usability, Accessibility）</a:t>
            </a:r>
            <a:endParaRPr lang="en-US" dirty="0"/>
          </a:p>
          <a:p>
            <a:endParaRPr lang="en-US" dirty="0"/>
          </a:p>
          <a:p>
            <a:r>
              <a:rPr lang="zh-CN" altLang="en-US" dirty="0"/>
              <a:t>还有一种是让用户惊喜（</a:t>
            </a:r>
            <a:r>
              <a:rPr lang="en-US" altLang="zh-CN" dirty="0"/>
              <a:t>delighter</a:t>
            </a:r>
            <a:r>
              <a:rPr lang="zh-CN" altLang="en-US" dirty="0"/>
              <a:t>） 功能， 这些功能一旦出现（尽管质量不是太好）， 就能给用户满意度带来正面的帮助，随着此 类功能质量的提高，用户会非常满意这个产 品。用户可能会因为这样的功能而给这个 </a:t>
            </a:r>
            <a:r>
              <a:rPr lang="en-US" altLang="zh-CN" dirty="0"/>
              <a:t>App </a:t>
            </a:r>
            <a:r>
              <a:rPr lang="zh-CN" altLang="en-US" dirty="0"/>
              <a:t>打高分，这类功能和用户满意度的关系 </a:t>
            </a:r>
            <a:endParaRPr lang="en-US" altLang="zh-CN" dirty="0"/>
          </a:p>
          <a:p>
            <a:endParaRPr lang="en-US" altLang="zh-CN" dirty="0"/>
          </a:p>
          <a:p>
            <a:r>
              <a:rPr lang="zh-CN" altLang="en-US" dirty="0"/>
              <a:t>随着时间的推移，这几类功能也会发生变化，例如手机的多点触摸曾经是“惊喜”的功能，后 来是所有厂家竞争的核心功能，再后来已经是最基本的功能了，不支持多点触摸的手机还有人 买么？读者还可以回顾一下这几年的词典应用和手机导航应用，它们的三种类型的功能是否在 逐渐变化中？</a:t>
            </a:r>
            <a:endParaRPr lang="zh-CN" altLang="en-US" dirty="0"/>
          </a:p>
          <a:p>
            <a:r>
              <a:rPr lang="zh-CN" altLang="en-US" dirty="0"/>
              <a:t>一个极端的例子是，如果你对产品的全部投资都集中在“最基本功能”，那么产品的平均分不 会超过</a:t>
            </a:r>
            <a:r>
              <a:rPr lang="en-US" altLang="zh-CN" dirty="0"/>
              <a:t>3 </a:t>
            </a:r>
            <a:r>
              <a:rPr lang="zh-CN" altLang="en-US" dirty="0"/>
              <a:t>分。</a:t>
            </a:r>
            <a:endParaRPr lang="zh-CN" altLang="en-US" dirty="0"/>
          </a:p>
          <a:p>
            <a:endParaRPr lang="en-US" altLang="zh-CN" dirty="0"/>
          </a:p>
          <a:p>
            <a:endParaRPr lang="en-US" dirty="0"/>
          </a:p>
          <a:p>
            <a:r>
              <a:rPr lang="en-US" dirty="0"/>
              <a:t> </a:t>
            </a:r>
            <a:endParaRPr lang="en-US" dirty="0"/>
          </a:p>
          <a:p>
            <a:endParaRPr lang="en-US" dirty="0"/>
          </a:p>
        </p:txBody>
      </p:sp>
      <p:sp>
        <p:nvSpPr>
          <p:cNvPr id="4" name="Slide Number Placeholder 3"/>
          <p:cNvSpPr>
            <a:spLocks noGrp="1"/>
          </p:cNvSpPr>
          <p:nvPr>
            <p:ph type="sldNum" sz="quarter" idx="10"/>
          </p:nvPr>
        </p:nvSpPr>
        <p:spPr/>
        <p:txBody>
          <a:bodyPr/>
          <a:lstStyle/>
          <a:p>
            <a:fld id="{F35C7EE1-DFFA-4275-BC15-03F63508087A}"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Now we have full record of most</a:t>
            </a:r>
            <a:r>
              <a:rPr lang="en-US" baseline="0" dirty="0"/>
              <a:t> of our innovation activities, and we know that it’s filled with noise, failure, and second-guesses. </a:t>
            </a:r>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en-US" dirty="0"/>
              <a:t>It looks ugly,  but it will replace everything you’ve struggled all your life to build. </a:t>
            </a:r>
            <a:endParaRPr lang="en-US" dirty="0"/>
          </a:p>
          <a:p>
            <a:pPr lvl="2"/>
            <a:r>
              <a:rPr lang="en-US" dirty="0"/>
              <a:t>This is what we call – disruptive technology</a:t>
            </a:r>
            <a:endParaRPr lang="en-US" dirty="0"/>
          </a:p>
          <a:p>
            <a:pPr lvl="1"/>
            <a:r>
              <a:rPr lang="en-US" dirty="0"/>
              <a:t>What’s your reaction?</a:t>
            </a:r>
            <a:endParaRPr lang="en-US"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，连</a:t>
            </a:r>
            <a:r>
              <a:rPr lang="en-US" altLang="zh-CN" dirty="0"/>
              <a:t>IT </a:t>
            </a:r>
            <a:r>
              <a:rPr lang="zh-CN" altLang="en-US" dirty="0"/>
              <a:t>行业的技术人员都不喜欢新东西。现在绝大部分的 软件工程师都认为高级语言比汇编语言要灵活和有效率得多，但是，</a:t>
            </a:r>
            <a:r>
              <a:rPr lang="en-US" altLang="zh-CN" dirty="0"/>
              <a:t>FORTRAN</a:t>
            </a:r>
            <a:r>
              <a:rPr lang="zh-CN" altLang="en-US" dirty="0"/>
              <a:t>语言刚被介 绍给</a:t>
            </a:r>
            <a:r>
              <a:rPr lang="en-US" altLang="zh-CN" dirty="0"/>
              <a:t>IBM</a:t>
            </a:r>
            <a:r>
              <a:rPr lang="zh-CN" altLang="en-US" dirty="0"/>
              <a:t>的软件工程师时，却遇到了很大的阻力。“程序员都坚信，没有一门高级语言能像 汇编语言那样完美地完成工作。”类似的例子还有，互联网的先驱伯蒂姆</a:t>
            </a:r>
            <a:r>
              <a:rPr lang="en-US" altLang="zh-CN" dirty="0"/>
              <a:t>·</a:t>
            </a:r>
            <a:r>
              <a:rPr lang="zh-CN" altLang="en-US" dirty="0"/>
              <a:t>伯纳斯</a:t>
            </a:r>
            <a:r>
              <a:rPr lang="en-US" altLang="zh-CN" dirty="0"/>
              <a:t>- </a:t>
            </a:r>
            <a:r>
              <a:rPr lang="zh-CN" altLang="en-US" dirty="0"/>
              <a:t>李（</a:t>
            </a:r>
            <a:r>
              <a:rPr lang="en-US" altLang="zh-CN" dirty="0"/>
              <a:t>Tim Berners-Lee</a:t>
            </a:r>
            <a:r>
              <a:rPr lang="zh-CN" altLang="en-US" dirty="0"/>
              <a:t>）到史蒂夫</a:t>
            </a:r>
            <a:r>
              <a:rPr lang="en-US" altLang="zh-CN" dirty="0"/>
              <a:t>·</a:t>
            </a:r>
            <a:r>
              <a:rPr lang="zh-CN" altLang="en-US" dirty="0"/>
              <a:t>乔布斯的</a:t>
            </a:r>
            <a:r>
              <a:rPr lang="en-US" altLang="zh-CN" dirty="0"/>
              <a:t>NeXT</a:t>
            </a:r>
            <a:r>
              <a:rPr lang="zh-CN" altLang="en-US" dirty="0"/>
              <a:t>公司推销他的</a:t>
            </a:r>
            <a:r>
              <a:rPr lang="en-US" altLang="zh-CN" dirty="0"/>
              <a:t>HTML </a:t>
            </a:r>
            <a:r>
              <a:rPr lang="zh-CN" altLang="en-US" dirty="0"/>
              <a:t>和互联网远景。但是以乔布斯 为首的技术精英们也没有认识到这个创新的价值</a:t>
            </a:r>
            <a:r>
              <a:rPr lang="en-US" altLang="zh-CN" dirty="0"/>
              <a:t>—“</a:t>
            </a:r>
            <a:r>
              <a:rPr lang="zh-CN" altLang="en-US" dirty="0"/>
              <a:t>我们就像当时的其他人那样，错过了 它 </a:t>
            </a:r>
            <a:r>
              <a:rPr lang="en-US" altLang="zh-CN" dirty="0"/>
              <a:t>7</a:t>
            </a:r>
            <a:r>
              <a:rPr lang="zh-CN" altLang="en-US" dirty="0"/>
              <a:t>。”</a:t>
            </a:r>
            <a:endParaRPr lang="zh-CN" altLang="en-US"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，因此要把经常一起出现的字 符分开，这样才能减少碰撞的几率，</a:t>
            </a:r>
            <a:r>
              <a:rPr lang="en-US" altLang="zh-CN" dirty="0"/>
              <a:t>QWERTY </a:t>
            </a:r>
            <a:r>
              <a:rPr lang="zh-CN" altLang="en-US" dirty="0"/>
              <a:t>键盘的设计便源于此。但是后来打字机都抛弃 了机械打字臂的设计，演变为球形字模打字，到了后来的电子打字，就更没有任何“机械碰 撞”的可能性。因此，原始布局设计的优点反而变成了弱点。但是，长期以来，人们已经习惯 了 </a:t>
            </a:r>
            <a:r>
              <a:rPr lang="en-US" altLang="zh-CN" dirty="0"/>
              <a:t>QWERTY</a:t>
            </a:r>
            <a:r>
              <a:rPr lang="zh-CN" altLang="en-US" dirty="0"/>
              <a:t>键盘，所谓先入为主。</a:t>
            </a:r>
            <a:endParaRPr lang="zh-CN" altLang="en-US"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大家听了很多创新者的故事，有些人想，他们真了不起，第一个想出了这些美妙的想法，要是 我早生几十年，也第一个实现那些想法就好了。</a:t>
            </a:r>
            <a:endParaRPr lang="zh-CN" altLang="en-US" dirty="0"/>
          </a:p>
          <a:p>
            <a:r>
              <a:rPr lang="zh-CN" altLang="en-US" dirty="0"/>
              <a:t>其实，大部分成功的创新者都不是先行者，例如搜索引擎，</a:t>
            </a:r>
            <a:r>
              <a:rPr lang="en-US" altLang="zh-CN" dirty="0"/>
              <a:t>Google</a:t>
            </a:r>
            <a:r>
              <a:rPr lang="zh-CN" altLang="en-US" dirty="0"/>
              <a:t>是很晚才进入这个领域的。 又如</a:t>
            </a:r>
            <a:r>
              <a:rPr lang="en-US" altLang="zh-CN" dirty="0"/>
              <a:t>Apple</a:t>
            </a:r>
            <a:r>
              <a:rPr lang="zh-CN" altLang="en-US" dirty="0"/>
              <a:t>的音乐播放器</a:t>
            </a:r>
            <a:r>
              <a:rPr lang="en-US" altLang="zh-CN" dirty="0"/>
              <a:t>iPod</a:t>
            </a:r>
            <a:r>
              <a:rPr lang="zh-CN" altLang="en-US" dirty="0"/>
              <a:t>，发布于年月日，在它之前市面上已经有很多同类 产品了：</a:t>
            </a:r>
            <a:endParaRPr lang="zh-CN" altLang="en-US"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endParaRPr lang="en-US" sz="8000" dirty="0">
              <a:solidFill>
                <a:schemeClr val="tx1"/>
              </a:solidFill>
              <a:effectLst/>
            </a:endParaRP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Edit Master text styles</a:t>
            </a:r>
            <a:endParaRPr lang="en-US"/>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Edit Master text styles</a:t>
            </a:r>
            <a:endParaRPr lang="en-US"/>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1120000" y="2505075"/>
            <a:ext cx="5025216"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Edit Master text styles</a:t>
            </a:r>
            <a:endParaRPr lang="en-US"/>
          </a:p>
        </p:txBody>
      </p:sp>
      <p:sp>
        <p:nvSpPr>
          <p:cNvPr id="6" name="Content Placeholder 5"/>
          <p:cNvSpPr>
            <a:spLocks noGrp="1"/>
          </p:cNvSpPr>
          <p:nvPr>
            <p:ph sz="quarter" idx="4"/>
          </p:nvPr>
        </p:nvSpPr>
        <p:spPr>
          <a:xfrm>
            <a:off x="6319840" y="2505075"/>
            <a:ext cx="5035548"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8A87A34-81AB-432B-8DAE-1953F412C126}" type="datetimeFigureOut">
              <a:rPr lang="en-US" smtClean="0"/>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smtClean="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hyperlink" Target="http://images.cnblogs.com/cnblogs_com/xinz/201107/201107092336196411.png"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hyperlink" Target="http://images.cnblogs.com/cnblogs_com/xinz/201107/201107092336227161.png" TargetMode="External"/></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image" Target="../media/image15.png"/><Relationship Id="rId3" Type="http://schemas.openxmlformats.org/officeDocument/2006/relationships/image" Target="../media/image14.jpeg"/><Relationship Id="rId2" Type="http://schemas.openxmlformats.org/officeDocument/2006/relationships/hyperlink" Target="http://www.slsa.sa.gov.au/exhibitions/boland/images/memorabilia/images/typewriter_jpg.jpg" TargetMode="External"/><Relationship Id="rId1" Type="http://schemas.openxmlformats.org/officeDocument/2006/relationships/image" Target="../media/image1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xml"/><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8.png"/><Relationship Id="rId1" Type="http://schemas.openxmlformats.org/officeDocument/2006/relationships/hyperlink" Target="http://upload.wikimedia.org/wikipedia/commons/3/32/IPodsales_2008Q3.svg" TargetMode="Externa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image" Target="../media/image20.jpeg"/></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image" Target="../media/image23.jpe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28.jpeg"/><Relationship Id="rId1" Type="http://schemas.openxmlformats.org/officeDocument/2006/relationships/image" Target="../media/image1.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0.jpeg"/><Relationship Id="rId2" Type="http://schemas.openxmlformats.org/officeDocument/2006/relationships/hyperlink" Target="https://zhuanlan.zhihu.com/p/20129946?columnSlug=goujianzhifa" TargetMode="External"/><Relationship Id="rId1" Type="http://schemas.openxmlformats.org/officeDocument/2006/relationships/image" Target="../media/image29.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32.jpe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3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7.png"/><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image" Target="../media/image34.jpe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38.jpe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2.xml"/><Relationship Id="rId2" Type="http://schemas.openxmlformats.org/officeDocument/2006/relationships/image" Target="../media/image40.jpeg"/><Relationship Id="rId1" Type="http://schemas.openxmlformats.org/officeDocument/2006/relationships/image" Target="../media/image39.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7" Type="http://schemas.openxmlformats.org/officeDocument/2006/relationships/notesSlide" Target="../notesSlides/notesSlide24.xml"/><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1.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7" Type="http://schemas.openxmlformats.org/officeDocument/2006/relationships/notesSlide" Target="../notesSlides/notesSlide25.xml"/><Relationship Id="rId6" Type="http://schemas.openxmlformats.org/officeDocument/2006/relationships/slideLayout" Target="../slideLayouts/slideLayout2.xml"/><Relationship Id="rId5" Type="http://schemas.openxmlformats.org/officeDocument/2006/relationships/image" Target="../media/image44.jpeg"/><Relationship Id="rId4" Type="http://schemas.openxmlformats.org/officeDocument/2006/relationships/hyperlink" Target="http://en.wikipedia.org/wiki/File:Slide_rule_cursor.jpg" TargetMode="External"/><Relationship Id="rId3" Type="http://schemas.openxmlformats.org/officeDocument/2006/relationships/image" Target="../media/image43.jpeg"/><Relationship Id="rId2" Type="http://schemas.openxmlformats.org/officeDocument/2006/relationships/hyperlink" Target="http://en.wikipedia.org/wiki/File:Pocket_slide_rule.jpg" TargetMode="External"/><Relationship Id="rId1" Type="http://schemas.openxmlformats.org/officeDocument/2006/relationships/image" Target="../media/image1.png"/></Relationships>
</file>

<file path=ppt/slides/_rels/slide52.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2.xml"/><Relationship Id="rId3" Type="http://schemas.openxmlformats.org/officeDocument/2006/relationships/image" Target="../media/image45.jpeg"/><Relationship Id="rId2" Type="http://schemas.openxmlformats.org/officeDocument/2006/relationships/hyperlink" Target="http://en.wikipedia.org/wiki/File:HP_35_Calculator.jpg" TargetMode="External"/><Relationship Id="rId1" Type="http://schemas.openxmlformats.org/officeDocument/2006/relationships/image" Target="../media/image1.png"/></Relationships>
</file>

<file path=ppt/slides/_rels/slide5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6.png"/><Relationship Id="rId2" Type="http://schemas.openxmlformats.org/officeDocument/2006/relationships/hyperlink" Target="http://en.wikipedia.org/wiki/File:TI-30_LED.png" TargetMode="External"/><Relationship Id="rId1" Type="http://schemas.openxmlformats.org/officeDocument/2006/relationships/image" Target="../media/image1.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60.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2.xml"/><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image" Target="../media/image41.png"/></Relationships>
</file>

<file path=ppt/slides/_rels/slide61.xml.rels><?xml version="1.0" encoding="UTF-8" standalone="yes"?>
<Relationships xmlns="http://schemas.openxmlformats.org/package/2006/relationships"><Relationship Id="rId6" Type="http://schemas.openxmlformats.org/officeDocument/2006/relationships/notesSlide" Target="../notesSlides/notesSlide30.xml"/><Relationship Id="rId5" Type="http://schemas.openxmlformats.org/officeDocument/2006/relationships/slideLayout" Target="../slideLayouts/slideLayout2.xml"/><Relationship Id="rId4" Type="http://schemas.openxmlformats.org/officeDocument/2006/relationships/image" Target="../media/image51.png"/><Relationship Id="rId3" Type="http://schemas.openxmlformats.org/officeDocument/2006/relationships/customXml" Target="../ink/ink1.xml"/><Relationship Id="rId2" Type="http://schemas.openxmlformats.org/officeDocument/2006/relationships/image" Target="../media/image50.png"/><Relationship Id="rId1" Type="http://schemas.openxmlformats.org/officeDocument/2006/relationships/image" Target="../media/image49.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2.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image" Target="../media/image53.png"/></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8.GI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image" Target="../media/image54.png"/></Relationships>
</file>

<file path=ppt/slides/_rels/slide72.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2.xml"/><Relationship Id="rId2" Type="http://schemas.openxmlformats.org/officeDocument/2006/relationships/image" Target="../media/image56.png"/><Relationship Id="rId1" Type="http://schemas.openxmlformats.org/officeDocument/2006/relationships/image" Target="../media/image55.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image" Target="../media/image57.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www.cnblogs.com/xinz/p/3857550.html"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IT </a:t>
            </a:r>
            <a:r>
              <a:rPr lang="zh-CN" altLang="en-US" dirty="0"/>
              <a:t>行业的创新</a:t>
            </a:r>
            <a:endParaRPr lang="en-US" dirty="0"/>
          </a:p>
        </p:txBody>
      </p:sp>
      <p:sp>
        <p:nvSpPr>
          <p:cNvPr id="4" name="文本占位符 3"/>
          <p:cNvSpPr/>
          <p:nvPr>
            <p:ph type="body" sz="half" idx="2"/>
          </p:nvPr>
        </p:nvSpPr>
        <p:spPr/>
        <p:txBody>
          <a:bodyPr/>
          <a:p>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迷思</a:t>
            </a:r>
            <a:r>
              <a:rPr lang="en-US" altLang="zh-CN" dirty="0"/>
              <a:t>2</a:t>
            </a:r>
            <a:r>
              <a:rPr lang="en-US" dirty="0"/>
              <a:t>:</a:t>
            </a:r>
            <a:r>
              <a:rPr lang="zh-CN" altLang="en-US" dirty="0"/>
              <a:t>大家喜欢创新</a:t>
            </a:r>
            <a:endParaRPr lang="en-US" dirty="0"/>
          </a:p>
        </p:txBody>
      </p:sp>
      <p:sp>
        <p:nvSpPr>
          <p:cNvPr id="3" name="Content Placeholder 2"/>
          <p:cNvSpPr>
            <a:spLocks noGrp="1"/>
          </p:cNvSpPr>
          <p:nvPr>
            <p:ph idx="1"/>
          </p:nvPr>
        </p:nvSpPr>
        <p:spPr/>
        <p:txBody>
          <a:bodyPr>
            <a:normAutofit fontScale="55000" lnSpcReduction="20000"/>
          </a:bodyPr>
          <a:lstStyle/>
          <a:p>
            <a:pPr>
              <a:buNone/>
            </a:pPr>
            <a:r>
              <a:rPr lang="zh-CN" altLang="en-US" dirty="0"/>
              <a:t>创新者听到的负面反馈：</a:t>
            </a:r>
            <a:endParaRPr lang="en-US" altLang="zh-CN" dirty="0"/>
          </a:p>
          <a:p>
            <a:pPr lvl="1">
              <a:buNone/>
            </a:pPr>
            <a:r>
              <a:rPr lang="zh-CN" altLang="en-US" dirty="0"/>
              <a:t>这从来就行不通</a:t>
            </a:r>
            <a:endParaRPr lang="en-US" altLang="zh-CN" dirty="0"/>
          </a:p>
          <a:p>
            <a:pPr lvl="1">
              <a:buNone/>
            </a:pPr>
            <a:r>
              <a:rPr lang="zh-CN" altLang="en-US" dirty="0"/>
              <a:t>没有人需要这些方案</a:t>
            </a:r>
            <a:endParaRPr lang="en-US" altLang="zh-CN" dirty="0"/>
          </a:p>
          <a:p>
            <a:pPr lvl="1">
              <a:buNone/>
            </a:pPr>
            <a:r>
              <a:rPr lang="zh-CN" altLang="en-US" dirty="0"/>
              <a:t>在实际中根本行不通 </a:t>
            </a:r>
            <a:endParaRPr lang="en-US" altLang="zh-CN" dirty="0"/>
          </a:p>
          <a:p>
            <a:pPr lvl="1">
              <a:buNone/>
            </a:pPr>
            <a:r>
              <a:rPr lang="zh-CN" altLang="en-US" dirty="0"/>
              <a:t>大众不会理解这个创新</a:t>
            </a:r>
            <a:endParaRPr lang="en-US" altLang="zh-CN" dirty="0"/>
          </a:p>
          <a:p>
            <a:pPr lvl="1">
              <a:buNone/>
            </a:pPr>
            <a:r>
              <a:rPr lang="zh-CN" altLang="en-US" dirty="0"/>
              <a:t>你的创新要解决的根本就不是一个问题</a:t>
            </a:r>
            <a:endParaRPr lang="en-US" altLang="zh-CN" dirty="0"/>
          </a:p>
          <a:p>
            <a:pPr lvl="1">
              <a:buNone/>
            </a:pPr>
            <a:r>
              <a:rPr lang="zh-CN" altLang="en-US" dirty="0"/>
              <a:t>你的创新要解决的是一个问题，但是没人关心这个问题</a:t>
            </a:r>
            <a:endParaRPr lang="en-US" altLang="zh-CN" dirty="0"/>
          </a:p>
          <a:p>
            <a:pPr lvl="1">
              <a:buNone/>
            </a:pPr>
            <a:r>
              <a:rPr lang="zh-CN" altLang="en-US" dirty="0"/>
              <a:t>这个问题早就被完全解决了 </a:t>
            </a:r>
            <a:endParaRPr lang="en-US" altLang="zh-CN" dirty="0"/>
          </a:p>
          <a:p>
            <a:pPr lvl="1">
              <a:buNone/>
            </a:pPr>
            <a:r>
              <a:rPr lang="zh-CN" altLang="en-US" dirty="0"/>
              <a:t>你的创新解决了问题，但是没有人会为此付钱的</a:t>
            </a:r>
            <a:endParaRPr lang="en-US" altLang="zh-CN" dirty="0"/>
          </a:p>
          <a:p>
            <a:pPr lvl="1">
              <a:buNone/>
            </a:pPr>
            <a:r>
              <a:rPr lang="zh-CN" altLang="en-US" dirty="0"/>
              <a:t>我们已经试过这个办法了，不行 </a:t>
            </a:r>
            <a:endParaRPr lang="en-US" altLang="zh-CN" dirty="0"/>
          </a:p>
          <a:p>
            <a:pPr lvl="1">
              <a:buNone/>
            </a:pPr>
            <a:r>
              <a:rPr lang="zh-CN" altLang="en-US" dirty="0"/>
              <a:t>这个事情属于别人管</a:t>
            </a:r>
            <a:endParaRPr lang="en-US" altLang="zh-CN" dirty="0"/>
          </a:p>
          <a:p>
            <a:pPr lvl="1">
              <a:buNone/>
            </a:pPr>
            <a:r>
              <a:rPr lang="zh-CN" altLang="en-US" dirty="0"/>
              <a:t>我们从来没有这么做过</a:t>
            </a:r>
            <a:endParaRPr lang="en-US" altLang="zh-CN" dirty="0"/>
          </a:p>
          <a:p>
            <a:pPr lvl="1">
              <a:buNone/>
            </a:pPr>
            <a:r>
              <a:rPr lang="zh-CN" altLang="en-US" dirty="0"/>
              <a:t>我们这里不允许这么做事情 </a:t>
            </a:r>
            <a:endParaRPr lang="en-US" altLang="zh-CN" dirty="0"/>
          </a:p>
          <a:p>
            <a:pPr lvl="1">
              <a:buNone/>
            </a:pPr>
            <a:r>
              <a:rPr lang="zh-CN" altLang="en-US" dirty="0"/>
              <a:t>我们没有预算来做这些创新</a:t>
            </a:r>
            <a:endParaRPr lang="en-US" altLang="zh-CN" dirty="0"/>
          </a:p>
          <a:p>
            <a:pPr lvl="1">
              <a:buNone/>
            </a:pPr>
            <a:r>
              <a:rPr lang="zh-CN" altLang="en-US" dirty="0"/>
              <a:t>我们没有时间来搞这些事儿</a:t>
            </a:r>
            <a:endParaRPr lang="en-US" altLang="zh-CN" dirty="0"/>
          </a:p>
          <a:p>
            <a:pPr lvl="1">
              <a:buNone/>
            </a:pPr>
            <a:r>
              <a:rPr lang="zh-CN" altLang="en-US" dirty="0"/>
              <a:t>领导不会同意这么做 </a:t>
            </a:r>
            <a:endParaRPr lang="en-US" altLang="zh-CN" dirty="0"/>
          </a:p>
          <a:p>
            <a:pPr lvl="1">
              <a:buNone/>
            </a:pPr>
            <a:r>
              <a:rPr lang="zh-CN" altLang="en-US" dirty="0"/>
              <a:t>我们当前的产品计划里没有这个任务，我也不知道什么时候会有 </a:t>
            </a:r>
            <a:endParaRPr lang="en-US" altLang="zh-CN" dirty="0"/>
          </a:p>
          <a:p>
            <a:pPr lvl="1">
              <a:buNone/>
            </a:pPr>
            <a:r>
              <a:rPr lang="zh-CN" altLang="en-US" dirty="0"/>
              <a:t>你只不过是手里碰巧有一个锤子，然后到处找钉子罢了 </a:t>
            </a:r>
            <a:endParaRPr lang="en-US" altLang="zh-CN" dirty="0"/>
          </a:p>
          <a:p>
            <a:pPr lvl="1">
              <a:buNone/>
            </a:pPr>
            <a:r>
              <a:rPr lang="zh-CN" altLang="en-US" dirty="0"/>
              <a:t>这是我听到的最愚蠢的想法</a:t>
            </a:r>
            <a:endParaRPr lang="en-US" altLang="zh-CN" dirty="0"/>
          </a:p>
          <a:p>
            <a:pPr lvl="1">
              <a:buNone/>
            </a:pPr>
            <a:r>
              <a:rPr lang="zh-CN" altLang="en-US" dirty="0"/>
              <a:t>滚！</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blinds(horizontal)">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blinds(horizontal)">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blinds(horizontal)">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blinds(horizontal)">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blinds(horizontal)">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blinds(horizontal)">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blinds(horizontal)">
                                      <p:cBhvr>
                                        <p:cTn id="72" dur="500"/>
                                        <p:tgtEl>
                                          <p:spTgt spid="3">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3">
                                            <p:txEl>
                                              <p:pRg st="14" end="14"/>
                                            </p:txEl>
                                          </p:spTgt>
                                        </p:tgtEl>
                                        <p:attrNameLst>
                                          <p:attrName>style.visibility</p:attrName>
                                        </p:attrNameLst>
                                      </p:cBhvr>
                                      <p:to>
                                        <p:strVal val="visible"/>
                                      </p:to>
                                    </p:set>
                                    <p:animEffect transition="in" filter="blinds(horizontal)">
                                      <p:cBhvr>
                                        <p:cTn id="77" dur="500"/>
                                        <p:tgtEl>
                                          <p:spTgt spid="3">
                                            <p:txEl>
                                              <p:pRg st="14" end="14"/>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3">
                                            <p:txEl>
                                              <p:pRg st="15" end="15"/>
                                            </p:txEl>
                                          </p:spTgt>
                                        </p:tgtEl>
                                        <p:attrNameLst>
                                          <p:attrName>style.visibility</p:attrName>
                                        </p:attrNameLst>
                                      </p:cBhvr>
                                      <p:to>
                                        <p:strVal val="visible"/>
                                      </p:to>
                                    </p:set>
                                    <p:animEffect transition="in" filter="blinds(horizontal)">
                                      <p:cBhvr>
                                        <p:cTn id="82" dur="500"/>
                                        <p:tgtEl>
                                          <p:spTgt spid="3">
                                            <p:txEl>
                                              <p:pRg st="15" end="15"/>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3">
                                            <p:txEl>
                                              <p:pRg st="16" end="16"/>
                                            </p:txEl>
                                          </p:spTgt>
                                        </p:tgtEl>
                                        <p:attrNameLst>
                                          <p:attrName>style.visibility</p:attrName>
                                        </p:attrNameLst>
                                      </p:cBhvr>
                                      <p:to>
                                        <p:strVal val="visible"/>
                                      </p:to>
                                    </p:set>
                                    <p:animEffect transition="in" filter="blinds(horizontal)">
                                      <p:cBhvr>
                                        <p:cTn id="87" dur="500"/>
                                        <p:tgtEl>
                                          <p:spTgt spid="3">
                                            <p:txEl>
                                              <p:pRg st="16" end="16"/>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nodeType="clickEffect">
                                  <p:stCondLst>
                                    <p:cond delay="0"/>
                                  </p:stCondLst>
                                  <p:childTnLst>
                                    <p:set>
                                      <p:cBhvr>
                                        <p:cTn id="91" dur="1" fill="hold">
                                          <p:stCondLst>
                                            <p:cond delay="0"/>
                                          </p:stCondLst>
                                        </p:cTn>
                                        <p:tgtEl>
                                          <p:spTgt spid="3">
                                            <p:txEl>
                                              <p:pRg st="17" end="17"/>
                                            </p:txEl>
                                          </p:spTgt>
                                        </p:tgtEl>
                                        <p:attrNameLst>
                                          <p:attrName>style.visibility</p:attrName>
                                        </p:attrNameLst>
                                      </p:cBhvr>
                                      <p:to>
                                        <p:strVal val="visible"/>
                                      </p:to>
                                    </p:set>
                                    <p:animEffect transition="in" filter="blinds(horizontal)">
                                      <p:cBhvr>
                                        <p:cTn id="92" dur="500"/>
                                        <p:tgtEl>
                                          <p:spTgt spid="3">
                                            <p:txEl>
                                              <p:pRg st="17" end="17"/>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nodeType="clickEffect">
                                  <p:stCondLst>
                                    <p:cond delay="0"/>
                                  </p:stCondLst>
                                  <p:childTnLst>
                                    <p:set>
                                      <p:cBhvr>
                                        <p:cTn id="96" dur="1" fill="hold">
                                          <p:stCondLst>
                                            <p:cond delay="0"/>
                                          </p:stCondLst>
                                        </p:cTn>
                                        <p:tgtEl>
                                          <p:spTgt spid="3">
                                            <p:txEl>
                                              <p:pRg st="18" end="18"/>
                                            </p:txEl>
                                          </p:spTgt>
                                        </p:tgtEl>
                                        <p:attrNameLst>
                                          <p:attrName>style.visibility</p:attrName>
                                        </p:attrNameLst>
                                      </p:cBhvr>
                                      <p:to>
                                        <p:strVal val="visible"/>
                                      </p:to>
                                    </p:set>
                                    <p:animEffect transition="in" filter="blinds(horizontal)">
                                      <p:cBhvr>
                                        <p:cTn id="97" dur="500"/>
                                        <p:tgtEl>
                                          <p:spTgt spid="3">
                                            <p:txEl>
                                              <p:pRg st="18" end="18"/>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nodeType="clickEffect">
                                  <p:stCondLst>
                                    <p:cond delay="0"/>
                                  </p:stCondLst>
                                  <p:childTnLst>
                                    <p:set>
                                      <p:cBhvr>
                                        <p:cTn id="101" dur="1" fill="hold">
                                          <p:stCondLst>
                                            <p:cond delay="0"/>
                                          </p:stCondLst>
                                        </p:cTn>
                                        <p:tgtEl>
                                          <p:spTgt spid="3">
                                            <p:txEl>
                                              <p:pRg st="19" end="19"/>
                                            </p:txEl>
                                          </p:spTgt>
                                        </p:tgtEl>
                                        <p:attrNameLst>
                                          <p:attrName>style.visibility</p:attrName>
                                        </p:attrNameLst>
                                      </p:cBhvr>
                                      <p:to>
                                        <p:strVal val="visible"/>
                                      </p:to>
                                    </p:set>
                                    <p:animEffect transition="in" filter="blinds(horizontal)">
                                      <p:cBhvr>
                                        <p:cTn id="102" dur="500"/>
                                        <p:tgtEl>
                                          <p:spTgt spid="3">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
            </a:r>
            <a:endParaRPr lang="en-US" dirty="0"/>
          </a:p>
        </p:txBody>
      </p:sp>
      <p:sp>
        <p:nvSpPr>
          <p:cNvPr id="3" name="Content Placeholder 2"/>
          <p:cNvSpPr>
            <a:spLocks noGrp="1"/>
          </p:cNvSpPr>
          <p:nvPr>
            <p:ph idx="1"/>
          </p:nvPr>
        </p:nvSpPr>
        <p:spPr/>
        <p:txBody>
          <a:bodyPr>
            <a:noAutofit/>
          </a:bodyPr>
          <a:lstStyle/>
          <a:p>
            <a:r>
              <a:rPr lang="zh-CN" altLang="en-US" sz="2400" dirty="0"/>
              <a:t>个人自负</a:t>
            </a:r>
            <a:r>
              <a:rPr lang="en-US" altLang="zh-CN" sz="2400" dirty="0"/>
              <a:t>/ </a:t>
            </a:r>
            <a:r>
              <a:rPr lang="zh-CN" altLang="en-US" sz="2400" dirty="0"/>
              <a:t>嫉妒：这个想法居然被你想出来了，老子不能接受</a:t>
            </a:r>
            <a:endParaRPr lang="en-US" altLang="zh-CN" sz="2400" dirty="0"/>
          </a:p>
          <a:p>
            <a:r>
              <a:rPr lang="en-US" altLang="zh-CN" sz="2400" dirty="0"/>
              <a:t> </a:t>
            </a:r>
            <a:r>
              <a:rPr lang="zh-CN" altLang="en-US" sz="2400" dirty="0"/>
              <a:t>面子或政治因素：这个东西要是搞成了，我很没面子</a:t>
            </a:r>
            <a:endParaRPr lang="en-US" altLang="zh-CN" sz="2400" dirty="0"/>
          </a:p>
          <a:p>
            <a:r>
              <a:rPr lang="zh-CN" altLang="en-US" sz="2400" dirty="0"/>
              <a:t>优先级：我已经有</a:t>
            </a:r>
            <a:r>
              <a:rPr lang="en-US" altLang="zh-CN" sz="2400" dirty="0"/>
              <a:t>10</a:t>
            </a:r>
            <a:r>
              <a:rPr lang="zh-CN" altLang="en-US" sz="2400" dirty="0"/>
              <a:t>个创新的点子，没有时间和资源去处理新的想法</a:t>
            </a:r>
            <a:endParaRPr lang="en-US" altLang="zh-CN" sz="2400" dirty="0"/>
          </a:p>
          <a:p>
            <a:r>
              <a:rPr lang="zh-CN" altLang="en-US" sz="2400" dirty="0"/>
              <a:t>安全：不创新，我没有风险；要创新，我可能要失去一些东西</a:t>
            </a:r>
            <a:endParaRPr lang="en-US" altLang="zh-CN" sz="2400" dirty="0"/>
          </a:p>
          <a:p>
            <a:r>
              <a:rPr lang="zh-CN" altLang="en-US" sz="2400" dirty="0"/>
              <a:t>习惯：这不是我们做事的习惯，不符合我们一贯的原则</a:t>
            </a:r>
            <a:endParaRPr lang="en-US" altLang="zh-CN" sz="2400" dirty="0"/>
          </a:p>
          <a:p>
            <a:r>
              <a:rPr lang="zh-CN" altLang="en-US" sz="2400" dirty="0"/>
              <a:t>动机：我能从中得到什么？（</a:t>
            </a:r>
            <a:r>
              <a:rPr lang="en-US" altLang="zh-CN" sz="2400" dirty="0"/>
              <a:t>What's In It For Me?</a:t>
            </a:r>
            <a:r>
              <a:rPr lang="zh-CN" altLang="en-US" sz="2400" dirty="0"/>
              <a:t>）我为什么要帮你？</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创新者都恨创新</a:t>
            </a:r>
            <a:endParaRPr lang="en-US" dirty="0"/>
          </a:p>
        </p:txBody>
      </p:sp>
      <p:sp>
        <p:nvSpPr>
          <p:cNvPr id="3" name="Content Placeholder 2"/>
          <p:cNvSpPr>
            <a:spLocks noGrp="1"/>
          </p:cNvSpPr>
          <p:nvPr>
            <p:ph idx="1"/>
          </p:nvPr>
        </p:nvSpPr>
        <p:spPr>
          <a:xfrm>
            <a:off x="1981200" y="1775192"/>
            <a:ext cx="4114800" cy="4625609"/>
          </a:xfrm>
        </p:spPr>
        <p:txBody>
          <a:bodyPr numCol="1">
            <a:normAutofit/>
          </a:bodyPr>
          <a:lstStyle/>
          <a:p>
            <a:r>
              <a:rPr lang="zh-CN" altLang="en-US" dirty="0"/>
              <a:t>想象一下</a:t>
            </a:r>
            <a:r>
              <a:rPr lang="en-US" altLang="zh-CN" dirty="0"/>
              <a:t>, </a:t>
            </a:r>
            <a:r>
              <a:rPr lang="zh-CN" altLang="en-US" dirty="0"/>
              <a:t>你发明了电报</a:t>
            </a:r>
            <a:r>
              <a:rPr lang="en-US" altLang="zh-CN" dirty="0"/>
              <a:t>, </a:t>
            </a:r>
            <a:r>
              <a:rPr lang="zh-CN" altLang="en-US" dirty="0"/>
              <a:t>用毕生心血打造了电报王国</a:t>
            </a:r>
            <a:r>
              <a:rPr lang="en-US" altLang="zh-CN" dirty="0"/>
              <a:t>…</a:t>
            </a:r>
            <a:endParaRPr lang="en-US" altLang="zh-CN" dirty="0"/>
          </a:p>
          <a:p>
            <a:r>
              <a:rPr lang="zh-CN" altLang="en-US" dirty="0"/>
              <a:t>有一个年轻人向你报告他的新发明</a:t>
            </a:r>
            <a:r>
              <a:rPr lang="en-US" altLang="zh-CN" dirty="0"/>
              <a:t>: </a:t>
            </a:r>
            <a:r>
              <a:rPr lang="zh-CN" altLang="en-US" dirty="0"/>
              <a:t>电话</a:t>
            </a:r>
            <a:endParaRPr lang="en-US" dirty="0"/>
          </a:p>
        </p:txBody>
      </p:sp>
      <p:pic>
        <p:nvPicPr>
          <p:cNvPr id="1026" name="Picture 2" descr="image">
            <a:hlinkClick r:id="rId1"/>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2738" y="1707418"/>
            <a:ext cx="3852862" cy="492198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两种不同的创新</a:t>
            </a:r>
            <a:endParaRPr lang="en-US" dirty="0"/>
          </a:p>
        </p:txBody>
      </p:sp>
      <p:sp>
        <p:nvSpPr>
          <p:cNvPr id="3" name="Content Placeholder 2"/>
          <p:cNvSpPr>
            <a:spLocks noGrp="1"/>
          </p:cNvSpPr>
          <p:nvPr>
            <p:ph idx="1"/>
          </p:nvPr>
        </p:nvSpPr>
        <p:spPr/>
        <p:txBody>
          <a:bodyPr/>
          <a:lstStyle/>
          <a:p>
            <a:r>
              <a:rPr lang="en-US" dirty="0"/>
              <a:t>Sustaining Innovation </a:t>
            </a:r>
            <a:endParaRPr lang="en-US" dirty="0"/>
          </a:p>
          <a:p>
            <a:pPr lvl="1"/>
            <a:r>
              <a:rPr lang="zh-CN" altLang="en-US" dirty="0"/>
              <a:t>维持</a:t>
            </a:r>
            <a:r>
              <a:rPr lang="en-US" altLang="zh-CN" dirty="0"/>
              <a:t>/</a:t>
            </a:r>
            <a:r>
              <a:rPr lang="zh-CN" altLang="en-US" dirty="0"/>
              <a:t>改良式的创新</a:t>
            </a:r>
            <a:endParaRPr lang="en-US" dirty="0"/>
          </a:p>
          <a:p>
            <a:r>
              <a:rPr lang="en-US" dirty="0"/>
              <a:t>Disruptive Innovation</a:t>
            </a:r>
            <a:endParaRPr lang="en-US" dirty="0"/>
          </a:p>
          <a:p>
            <a:pPr lvl="1"/>
            <a:r>
              <a:rPr lang="zh-CN" altLang="en-US" dirty="0"/>
              <a:t>颠覆式的创新</a:t>
            </a:r>
            <a:endParaRPr lang="en-US" altLang="zh-CN" dirty="0"/>
          </a:p>
          <a:p>
            <a:endParaRPr lang="en-US" dirty="0"/>
          </a:p>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迷思</a:t>
            </a:r>
            <a:r>
              <a:rPr lang="en-US" dirty="0"/>
              <a:t>3: </a:t>
            </a:r>
            <a:r>
              <a:rPr lang="zh-CN" altLang="en-US" dirty="0"/>
              <a:t>好的想法会赢</a:t>
            </a:r>
            <a:r>
              <a:rPr lang="en-US" dirty="0"/>
              <a:t>?</a:t>
            </a:r>
            <a:endParaRPr lang="en-US" dirty="0"/>
          </a:p>
        </p:txBody>
      </p:sp>
      <p:sp>
        <p:nvSpPr>
          <p:cNvPr id="3" name="Content Placeholder 2"/>
          <p:cNvSpPr>
            <a:spLocks noGrp="1"/>
          </p:cNvSpPr>
          <p:nvPr>
            <p:ph idx="1"/>
          </p:nvPr>
        </p:nvSpPr>
        <p:spPr/>
        <p:txBody>
          <a:bodyPr>
            <a:normAutofit/>
          </a:bodyPr>
          <a:lstStyle/>
          <a:p>
            <a:r>
              <a:rPr lang="zh-CN" altLang="en-US" dirty="0"/>
              <a:t>更好的技术</a:t>
            </a:r>
            <a:r>
              <a:rPr lang="en-US" dirty="0"/>
              <a:t> = </a:t>
            </a:r>
            <a:r>
              <a:rPr lang="zh-CN" altLang="en-US" dirty="0"/>
              <a:t>更能被接受的创新</a:t>
            </a:r>
            <a:r>
              <a:rPr lang="en-US" dirty="0"/>
              <a:t>?</a:t>
            </a:r>
            <a:endParaRPr lang="en-US" dirty="0"/>
          </a:p>
          <a:p>
            <a:r>
              <a:rPr lang="zh-CN" altLang="en-US" dirty="0"/>
              <a:t>如果你发明了常温常压下用石头制造钻石的方法</a:t>
            </a:r>
            <a:endParaRPr lang="en-US" dirty="0"/>
          </a:p>
          <a:p>
            <a:pPr lvl="1"/>
            <a:r>
              <a:rPr lang="zh-CN" altLang="en-US" dirty="0"/>
              <a:t>对当前市场 </a:t>
            </a:r>
            <a:r>
              <a:rPr lang="en-US" altLang="zh-CN" dirty="0"/>
              <a:t>&amp; </a:t>
            </a:r>
            <a:r>
              <a:rPr lang="zh-CN" altLang="en-US" dirty="0"/>
              <a:t>产业链的影响</a:t>
            </a:r>
            <a:r>
              <a:rPr lang="en-US" dirty="0"/>
              <a:t>?</a:t>
            </a:r>
            <a:endParaRPr lang="en-US" dirty="0"/>
          </a:p>
          <a:p>
            <a:pPr lvl="1"/>
            <a:endParaRPr lang="en-US" dirty="0"/>
          </a:p>
          <a:p>
            <a:pPr lvl="1"/>
            <a:endParaRPr lang="en-US" dirty="0"/>
          </a:p>
        </p:txBody>
      </p:sp>
      <p:pic>
        <p:nvPicPr>
          <p:cNvPr id="4" name="Picture 3"/>
          <p:cNvPicPr>
            <a:picLocks noChangeAspect="1"/>
          </p:cNvPicPr>
          <p:nvPr/>
        </p:nvPicPr>
        <p:blipFill>
          <a:blip r:embed="rId1"/>
          <a:stretch>
            <a:fillRect/>
          </a:stretch>
        </p:blipFill>
        <p:spPr>
          <a:xfrm>
            <a:off x="3181098" y="4343401"/>
            <a:ext cx="5829805" cy="169178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哪一个是更好的键盘</a:t>
            </a:r>
            <a:r>
              <a:rPr lang="en-US" dirty="0"/>
              <a:t>?</a:t>
            </a:r>
            <a:endParaRPr lang="en-US" dirty="0"/>
          </a:p>
        </p:txBody>
      </p:sp>
      <p:pic>
        <p:nvPicPr>
          <p:cNvPr id="2050" name="Picture 2" descr="image">
            <a:hlinkClick r:id="rId1"/>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752601"/>
            <a:ext cx="7848600" cy="22984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images.cnblogs.com/cnblogs_com/xinz/201107/201107092336301319.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981200" y="4051026"/>
            <a:ext cx="7848600" cy="27121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解决打印臂碰撞的问题</a:t>
            </a:r>
            <a:endParaRPr lang="en-US" dirty="0"/>
          </a:p>
        </p:txBody>
      </p:sp>
      <p:pic>
        <p:nvPicPr>
          <p:cNvPr id="3074" name="Picture 2" descr="http://upload.wikimedia.org/wikipedia/commons/thumb/f/f8/Typebars.jpg/322px-Typebars.jpg"/>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4953001" y="1524001"/>
            <a:ext cx="1775219" cy="330786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www.slsa.sa.gov.au/exhibitions/boland/images/memorabilia/images/typewriter_jpg.jp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812" y="1524001"/>
            <a:ext cx="3252788" cy="338832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stretch>
            <a:fillRect/>
          </a:stretch>
        </p:blipFill>
        <p:spPr>
          <a:xfrm>
            <a:off x="1592153" y="5082189"/>
            <a:ext cx="5509737" cy="1607959"/>
          </a:xfrm>
          <a:prstGeom prst="rect">
            <a:avLst/>
          </a:prstGeom>
        </p:spPr>
      </p:pic>
      <p:sp>
        <p:nvSpPr>
          <p:cNvPr id="4" name="TextBox 3"/>
          <p:cNvSpPr txBox="1"/>
          <p:nvPr/>
        </p:nvSpPr>
        <p:spPr>
          <a:xfrm>
            <a:off x="7467600" y="1828800"/>
            <a:ext cx="2514600" cy="1569660"/>
          </a:xfrm>
          <a:prstGeom prst="rect">
            <a:avLst/>
          </a:prstGeom>
          <a:noFill/>
        </p:spPr>
        <p:txBody>
          <a:bodyPr wrap="square" rtlCol="0">
            <a:spAutoFit/>
          </a:bodyPr>
          <a:lstStyle/>
          <a:p>
            <a:r>
              <a:rPr lang="zh-CN" altLang="en-US" sz="2400" dirty="0"/>
              <a:t>设计：要把经常一起出现的字 符分开，这样才能减少碰撞的几率</a:t>
            </a:r>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Advanced Technology != acceptable innovation</a:t>
            </a:r>
            <a:endParaRPr lang="en-US" dirty="0"/>
          </a:p>
        </p:txBody>
      </p:sp>
      <p:sp>
        <p:nvSpPr>
          <p:cNvPr id="3" name="Content Placeholder 2"/>
          <p:cNvSpPr>
            <a:spLocks noGrp="1"/>
          </p:cNvSpPr>
          <p:nvPr>
            <p:ph idx="1"/>
          </p:nvPr>
        </p:nvSpPr>
        <p:spPr/>
        <p:txBody>
          <a:bodyPr/>
          <a:lstStyle/>
          <a:p>
            <a:r>
              <a:rPr lang="zh-CN" altLang="en-US" dirty="0"/>
              <a:t>国际标准衡量制度 </a:t>
            </a:r>
            <a:r>
              <a:rPr lang="en-US" altLang="zh-CN" dirty="0"/>
              <a:t>(meter)</a:t>
            </a:r>
            <a:r>
              <a:rPr lang="zh-CN" altLang="en-US" dirty="0"/>
              <a:t>  </a:t>
            </a:r>
            <a:r>
              <a:rPr lang="en-US" altLang="zh-CN" dirty="0"/>
              <a:t>vs. </a:t>
            </a:r>
            <a:r>
              <a:rPr lang="zh-CN" altLang="en-US" dirty="0"/>
              <a:t>英制 </a:t>
            </a:r>
            <a:r>
              <a:rPr lang="en-US" altLang="zh-CN" dirty="0"/>
              <a:t>(inch, feet, yard, mile)</a:t>
            </a:r>
            <a:endParaRPr lang="en-US" altLang="zh-CN" dirty="0"/>
          </a:p>
          <a:p>
            <a:pPr lvl="2"/>
            <a:r>
              <a:rPr lang="en-US" altLang="zh-CN" dirty="0"/>
              <a:t>200 </a:t>
            </a:r>
            <a:r>
              <a:rPr lang="zh-CN" altLang="en-US" dirty="0"/>
              <a:t>年前就有提案要改革，但是到现在还是英制</a:t>
            </a:r>
            <a:endParaRPr lang="en-US" dirty="0"/>
          </a:p>
          <a:p>
            <a:r>
              <a:rPr lang="en-US" dirty="0"/>
              <a:t>“what’s  in it for me?” </a:t>
            </a:r>
            <a:r>
              <a:rPr lang="zh-CN" altLang="en-US" dirty="0"/>
              <a:t>我能从中得到什么？</a:t>
            </a:r>
            <a:endParaRPr lang="en-US" altLang="zh-CN" dirty="0"/>
          </a:p>
          <a:p>
            <a:endParaRPr lang="en-US" dirty="0"/>
          </a:p>
          <a:p>
            <a:r>
              <a:rPr lang="zh-CN" altLang="en-US" dirty="0"/>
              <a:t>先发优势</a:t>
            </a:r>
            <a:endParaRPr lang="en-US" altLang="zh-CN" dirty="0"/>
          </a:p>
          <a:p>
            <a:pPr lvl="1"/>
            <a:r>
              <a:rPr lang="zh-CN" altLang="en-US" dirty="0"/>
              <a:t>为何有些看似落后的技术不能被淘汰？</a:t>
            </a:r>
            <a:endParaRPr lang="en-US" altLang="zh-CN" dirty="0"/>
          </a:p>
          <a:p>
            <a:r>
              <a:rPr lang="zh-CN" altLang="en-US" dirty="0"/>
              <a:t>后发优势</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如何说服别人？</a:t>
            </a:r>
            <a:endParaRPr lang="en-US" dirty="0"/>
          </a:p>
        </p:txBody>
      </p:sp>
      <p:sp>
        <p:nvSpPr>
          <p:cNvPr id="3" name="Content Placeholder 2"/>
          <p:cNvSpPr>
            <a:spLocks noGrp="1"/>
          </p:cNvSpPr>
          <p:nvPr>
            <p:ph idx="1"/>
          </p:nvPr>
        </p:nvSpPr>
        <p:spPr/>
        <p:txBody>
          <a:bodyPr>
            <a:normAutofit/>
          </a:bodyPr>
          <a:lstStyle/>
          <a:p>
            <a:r>
              <a:rPr lang="zh-CN" altLang="en-US" dirty="0"/>
              <a:t>对利益相关人要讲清楚“</a:t>
            </a:r>
            <a:r>
              <a:rPr lang="zh-CN" altLang="en-US" b="1" dirty="0"/>
              <a:t>你能从中得到什么</a:t>
            </a:r>
            <a:r>
              <a:rPr lang="zh-CN" altLang="en-US" dirty="0"/>
              <a:t>”</a:t>
            </a:r>
            <a:endParaRPr lang="en-US" altLang="zh-CN" dirty="0"/>
          </a:p>
          <a:p>
            <a:r>
              <a:rPr lang="zh-CN" altLang="en-US" dirty="0"/>
              <a:t>创新的想法和目前流行的做法相比，有什么</a:t>
            </a:r>
            <a:r>
              <a:rPr lang="zh-CN" altLang="en-US" b="1" dirty="0"/>
              <a:t>相对优势</a:t>
            </a:r>
            <a:endParaRPr lang="en-US" altLang="zh-CN" b="1" dirty="0"/>
          </a:p>
          <a:p>
            <a:pPr lvl="1"/>
            <a:r>
              <a:rPr lang="zh-CN" altLang="en-US" dirty="0"/>
              <a:t>能让别人清楚地看到这个区 别，并</a:t>
            </a:r>
            <a:r>
              <a:rPr lang="zh-CN" altLang="en-US" b="1" dirty="0"/>
              <a:t>能够尝试</a:t>
            </a:r>
            <a:endParaRPr lang="en-US" altLang="zh-CN" b="1" dirty="0"/>
          </a:p>
          <a:p>
            <a:r>
              <a:rPr lang="zh-CN" altLang="en-US" dirty="0"/>
              <a:t>创新和目前大众习惯、已有系统是否</a:t>
            </a:r>
            <a:r>
              <a:rPr lang="zh-CN" altLang="en-US" b="1" dirty="0"/>
              <a:t>兼容</a:t>
            </a:r>
            <a:endParaRPr lang="en-US" altLang="zh-CN" b="1" dirty="0"/>
          </a:p>
          <a:p>
            <a:r>
              <a:rPr lang="zh-CN" altLang="en-US" dirty="0"/>
              <a:t>避免过度描述</a:t>
            </a:r>
            <a:r>
              <a:rPr lang="zh-CN" altLang="en-US" b="1" dirty="0"/>
              <a:t>复杂的技术</a:t>
            </a:r>
            <a:endParaRPr lang="en-US" altLang="zh-CN" b="1" dirty="0"/>
          </a:p>
          <a:p>
            <a:r>
              <a:rPr lang="zh-CN" altLang="en-US" dirty="0"/>
              <a:t>找到</a:t>
            </a:r>
            <a:r>
              <a:rPr lang="zh-CN" altLang="en-US" b="1" dirty="0"/>
              <a:t>目标用户</a:t>
            </a:r>
            <a:r>
              <a:rPr lang="zh-CN" altLang="en-US" dirty="0"/>
              <a:t>， 让用户来说服别的用户</a:t>
            </a:r>
            <a:endParaRPr lang="zh-CN"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1030" name="Rectangle 72"/>
          <p:cNvSpPr>
            <a:spLocks noGrp="1" noRot="1" noChangeAspect="1" noMove="1" noResize="1" noEditPoints="1" noAdjustHandles="1" noChangeArrowheads="1" noChangeShapeType="1" noTextEdit="1"/>
          </p:cNvSpPr>
          <p:nvPr/>
        </p:nvSpPr>
        <p:spPr>
          <a:xfrm>
            <a:off x="7586616" y="0"/>
            <a:ext cx="46360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Rectangle 74"/>
          <p:cNvSpPr>
            <a:spLocks noGrp="1" noRot="1" noChangeAspect="1" noMove="1" noResize="1" noEditPoints="1" noAdjustHandles="1" noChangeArrowheads="1" noChangeShapeType="1" noTextEdit="1"/>
          </p:cNvSpPr>
          <p:nvPr/>
        </p:nvSpPr>
        <p:spPr>
          <a:xfrm>
            <a:off x="0" y="0"/>
            <a:ext cx="8153400"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6662057" cy="1325563"/>
          </a:xfrm>
        </p:spPr>
        <p:txBody>
          <a:bodyPr>
            <a:normAutofit/>
          </a:bodyPr>
          <a:lstStyle/>
          <a:p>
            <a:r>
              <a:rPr lang="zh-CN" altLang="en-US" sz="4200"/>
              <a:t>迷思</a:t>
            </a:r>
            <a:r>
              <a:rPr lang="en-US" sz="4200"/>
              <a:t>4: </a:t>
            </a:r>
            <a:r>
              <a:rPr lang="zh-CN" altLang="en-US" sz="4200"/>
              <a:t>创新者都是一马当先</a:t>
            </a:r>
            <a:endParaRPr lang="en-US" sz="4200"/>
          </a:p>
        </p:txBody>
      </p:sp>
      <p:sp>
        <p:nvSpPr>
          <p:cNvPr id="3" name="Content Placeholder 2"/>
          <p:cNvSpPr>
            <a:spLocks noGrp="1"/>
          </p:cNvSpPr>
          <p:nvPr>
            <p:ph idx="1"/>
          </p:nvPr>
        </p:nvSpPr>
        <p:spPr>
          <a:xfrm>
            <a:off x="1120000" y="1825625"/>
            <a:ext cx="6184314" cy="4351338"/>
          </a:xfrm>
        </p:spPr>
        <p:txBody>
          <a:bodyPr>
            <a:normAutofit/>
          </a:bodyPr>
          <a:lstStyle/>
          <a:p>
            <a:r>
              <a:rPr lang="en-US" altLang="zh-CN" sz="2400" dirty="0"/>
              <a:t>1997</a:t>
            </a:r>
            <a:r>
              <a:rPr lang="zh-CN" altLang="en-US" sz="2400" dirty="0"/>
              <a:t>：第一台</a:t>
            </a:r>
            <a:r>
              <a:rPr lang="en-US" altLang="zh-CN" sz="2400" dirty="0"/>
              <a:t>PAD</a:t>
            </a:r>
            <a:r>
              <a:rPr lang="zh-CN" altLang="en-US" sz="2400" dirty="0"/>
              <a:t>（个人音频播放器）发布 </a:t>
            </a:r>
            <a:endParaRPr lang="en-US" altLang="zh-CN" sz="2400" dirty="0"/>
          </a:p>
          <a:p>
            <a:r>
              <a:rPr lang="en-US" altLang="zh-CN" sz="2400" dirty="0"/>
              <a:t>1998</a:t>
            </a:r>
            <a:r>
              <a:rPr lang="zh-CN" altLang="en-US" sz="2400" dirty="0"/>
              <a:t>：</a:t>
            </a:r>
            <a:r>
              <a:rPr lang="en-US" altLang="zh-CN" sz="2400" dirty="0"/>
              <a:t>Rio </a:t>
            </a:r>
            <a:r>
              <a:rPr lang="zh-CN" altLang="en-US" sz="2400" dirty="0"/>
              <a:t>播放器发布</a:t>
            </a:r>
            <a:endParaRPr lang="zh-CN" altLang="en-US" sz="2400" dirty="0"/>
          </a:p>
          <a:p>
            <a:r>
              <a:rPr lang="en-US" altLang="zh-CN" sz="2400" dirty="0"/>
              <a:t>1999</a:t>
            </a:r>
            <a:r>
              <a:rPr lang="zh-CN" altLang="en-US" sz="2400" dirty="0"/>
              <a:t>：</a:t>
            </a:r>
            <a:r>
              <a:rPr lang="en-US" altLang="zh-CN" sz="2400" dirty="0"/>
              <a:t>PJB</a:t>
            </a:r>
            <a:r>
              <a:rPr lang="zh-CN" altLang="en-US" sz="2400" dirty="0"/>
              <a:t>第一台带硬盘（</a:t>
            </a:r>
            <a:r>
              <a:rPr lang="en-US" altLang="zh-CN" sz="2400" dirty="0"/>
              <a:t>4.8GB</a:t>
            </a:r>
            <a:r>
              <a:rPr lang="zh-CN" altLang="en-US" sz="2400" dirty="0"/>
              <a:t>）的播放器 </a:t>
            </a:r>
            <a:endParaRPr lang="en-US" altLang="zh-CN" sz="2400" dirty="0"/>
          </a:p>
          <a:p>
            <a:r>
              <a:rPr lang="zh-CN" altLang="en-US" sz="2400" dirty="0"/>
              <a:t>创新科技（</a:t>
            </a:r>
            <a:r>
              <a:rPr lang="en-US" altLang="zh-CN" sz="2400" dirty="0"/>
              <a:t>Creative Labs</a:t>
            </a:r>
            <a:r>
              <a:rPr lang="zh-CN" altLang="en-US" sz="2400" dirty="0"/>
              <a:t>）等众多厂商开始竞争</a:t>
            </a:r>
            <a:endParaRPr lang="en-US" altLang="zh-CN" sz="2400" dirty="0"/>
          </a:p>
          <a:p>
            <a:r>
              <a:rPr lang="en-US" altLang="zh-CN" sz="2400" dirty="0"/>
              <a:t>2001:</a:t>
            </a:r>
            <a:r>
              <a:rPr lang="zh-CN" altLang="en-US" sz="2400" dirty="0"/>
              <a:t>苹果公司发布</a:t>
            </a:r>
            <a:r>
              <a:rPr lang="en-US" altLang="zh-CN" sz="2400" dirty="0"/>
              <a:t>iPod</a:t>
            </a:r>
            <a:r>
              <a:rPr lang="zh-CN" altLang="en-US" sz="2400" dirty="0"/>
              <a:t>（</a:t>
            </a:r>
            <a:r>
              <a:rPr lang="en-US" altLang="zh-CN" sz="2400" dirty="0"/>
              <a:t>5GB</a:t>
            </a:r>
            <a:r>
              <a:rPr lang="zh-CN" altLang="en-US" sz="2400" dirty="0"/>
              <a:t>）</a:t>
            </a:r>
            <a:endParaRPr lang="en-US" altLang="zh-CN" sz="2400" dirty="0"/>
          </a:p>
          <a:p>
            <a:r>
              <a:rPr lang="en-US" altLang="zh-CN" sz="2400" dirty="0"/>
              <a:t>2002</a:t>
            </a:r>
            <a:r>
              <a:rPr lang="zh-CN" altLang="en-US" sz="2400" dirty="0"/>
              <a:t>：爱可视（</a:t>
            </a:r>
            <a:r>
              <a:rPr lang="en-US" altLang="zh-CN" sz="2400"/>
              <a:t>Archos</a:t>
            </a:r>
            <a:r>
              <a:rPr lang="zh-CN" altLang="en-US" sz="2400" dirty="0"/>
              <a:t>）发布音视频播放器，支持视频播放</a:t>
            </a:r>
            <a:endParaRPr lang="zh-CN" altLang="en-US" sz="2400" dirty="0"/>
          </a:p>
        </p:txBody>
      </p:sp>
      <p:pic>
        <p:nvPicPr>
          <p:cNvPr id="1028" name="Picture 4" descr="Image result for 2002 archos mp3 play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19309" y="3778650"/>
            <a:ext cx="2800500" cy="240142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rio play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6236" y="549282"/>
            <a:ext cx="2624669" cy="26246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20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20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20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20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定义</a:t>
            </a:r>
            <a:endParaRPr lang="en-US" dirty="0"/>
          </a:p>
        </p:txBody>
      </p:sp>
      <p:sp>
        <p:nvSpPr>
          <p:cNvPr id="3" name="Content Placeholder 2"/>
          <p:cNvSpPr>
            <a:spLocks noGrp="1"/>
          </p:cNvSpPr>
          <p:nvPr>
            <p:ph idx="1"/>
          </p:nvPr>
        </p:nvSpPr>
        <p:spPr/>
        <p:txBody>
          <a:bodyPr>
            <a:normAutofit/>
          </a:bodyPr>
          <a:lstStyle/>
          <a:p>
            <a:r>
              <a:rPr lang="en-US" b="1" dirty="0"/>
              <a:t>Invention (</a:t>
            </a:r>
            <a:r>
              <a:rPr lang="zh-CN" altLang="en-US" b="1" dirty="0"/>
              <a:t>发明</a:t>
            </a:r>
            <a:r>
              <a:rPr lang="en-US" altLang="zh-CN" b="1" dirty="0"/>
              <a:t>)</a:t>
            </a:r>
            <a:endParaRPr lang="en-US" b="1" dirty="0"/>
          </a:p>
          <a:p>
            <a:pPr lvl="1"/>
            <a:r>
              <a:rPr lang="en-US" dirty="0"/>
              <a:t>Introducing new ideas (you can patent an invention)</a:t>
            </a:r>
            <a:endParaRPr lang="en-US" dirty="0"/>
          </a:p>
          <a:p>
            <a:pPr lvl="1"/>
            <a:r>
              <a:rPr lang="zh-CN" altLang="en-US" dirty="0"/>
              <a:t>科研</a:t>
            </a:r>
            <a:r>
              <a:rPr lang="en-US" altLang="zh-CN" dirty="0"/>
              <a:t>: </a:t>
            </a:r>
            <a:r>
              <a:rPr lang="zh-CN" altLang="en-US" dirty="0"/>
              <a:t>是将金钱转化为知识的过程</a:t>
            </a:r>
            <a:endParaRPr lang="en-US" altLang="zh-CN" dirty="0"/>
          </a:p>
          <a:p>
            <a:pPr lvl="2"/>
            <a:r>
              <a:rPr lang="zh-CN" altLang="en-US" dirty="0"/>
              <a:t>大学</a:t>
            </a:r>
            <a:r>
              <a:rPr lang="en-US" altLang="zh-CN" dirty="0"/>
              <a:t>/</a:t>
            </a:r>
            <a:r>
              <a:rPr lang="zh-CN" altLang="en-US" dirty="0"/>
              <a:t>研究所 </a:t>
            </a:r>
            <a:r>
              <a:rPr lang="en-US" altLang="zh-CN" dirty="0"/>
              <a:t>– </a:t>
            </a:r>
            <a:r>
              <a:rPr lang="zh-CN" altLang="en-US" dirty="0"/>
              <a:t>探索未知，揭示规律</a:t>
            </a:r>
            <a:endParaRPr lang="en-US" dirty="0"/>
          </a:p>
          <a:p>
            <a:r>
              <a:rPr lang="en-US" altLang="zh-CN" b="1" dirty="0"/>
              <a:t>I</a:t>
            </a:r>
            <a:r>
              <a:rPr lang="en-US" b="1"/>
              <a:t>nnovation  </a:t>
            </a:r>
            <a:r>
              <a:rPr lang="en-US" b="1" dirty="0"/>
              <a:t>(</a:t>
            </a:r>
            <a:r>
              <a:rPr lang="zh-CN" altLang="en-US" b="1" dirty="0"/>
              <a:t>创新</a:t>
            </a:r>
            <a:r>
              <a:rPr lang="en-US" b="1" dirty="0"/>
              <a:t>)</a:t>
            </a:r>
            <a:endParaRPr lang="en-US" dirty="0"/>
          </a:p>
          <a:p>
            <a:pPr lvl="1"/>
            <a:r>
              <a:rPr lang="en-US" dirty="0"/>
              <a:t>The process of introducing something new to market place or practice </a:t>
            </a:r>
            <a:endParaRPr lang="en-US" dirty="0"/>
          </a:p>
          <a:p>
            <a:pPr lvl="1"/>
            <a:r>
              <a:rPr lang="zh-CN" altLang="en-US" dirty="0"/>
              <a:t>创新</a:t>
            </a:r>
            <a:r>
              <a:rPr lang="en-US" altLang="zh-CN" dirty="0"/>
              <a:t>: </a:t>
            </a:r>
            <a:r>
              <a:rPr lang="zh-CN" altLang="en-US" dirty="0"/>
              <a:t>是将知识转化为金钱的过程</a:t>
            </a:r>
            <a:endParaRPr lang="en-US" altLang="zh-CN" dirty="0"/>
          </a:p>
          <a:p>
            <a:pPr lvl="2"/>
            <a:r>
              <a:rPr lang="zh-CN" altLang="en-US" dirty="0"/>
              <a:t>企业 </a:t>
            </a:r>
            <a:r>
              <a:rPr lang="en-US" altLang="zh-CN" dirty="0"/>
              <a:t>– </a:t>
            </a:r>
            <a:r>
              <a:rPr lang="zh-CN" altLang="en-US" dirty="0"/>
              <a:t>用技术的进步解决问题，获得回报</a:t>
            </a:r>
            <a:endParaRPr lang="en-US" dirty="0"/>
          </a:p>
          <a:p>
            <a:pPr lvl="1"/>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0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20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iPod </a:t>
            </a:r>
            <a:r>
              <a:rPr lang="zh-CN" altLang="en-US" dirty="0"/>
              <a:t>的成长</a:t>
            </a:r>
            <a:endParaRPr lang="en-US" dirty="0"/>
          </a:p>
        </p:txBody>
      </p:sp>
      <p:pic>
        <p:nvPicPr>
          <p:cNvPr id="1026" name="Picture 2" descr="File:IPodsales 2008Q3.svg">
            <a:hlinkClick r:id="rId1"/>
          </p:cNvPr>
          <p:cNvPicPr>
            <a:picLocks noGrp="1" noChangeAspect="1" noChangeArrowheads="1"/>
          </p:cNvPicPr>
          <p:nvPr>
            <p:ph idx="1"/>
          </p:nvPr>
        </p:nvPicPr>
        <p:blipFill>
          <a:blip r:embed="rId2" cstate="print"/>
          <a:srcRect/>
          <a:stretch>
            <a:fillRect/>
          </a:stretch>
        </p:blipFill>
        <p:spPr bwMode="auto">
          <a:xfrm>
            <a:off x="2849702" y="1774826"/>
            <a:ext cx="6492596" cy="4625975"/>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第一个</a:t>
            </a:r>
            <a:r>
              <a:rPr lang="en-US" dirty="0"/>
              <a:t> VCD </a:t>
            </a:r>
            <a:r>
              <a:rPr lang="zh-CN" altLang="en-US" dirty="0"/>
              <a:t>播放器</a:t>
            </a:r>
            <a:endParaRPr lang="en-US" dirty="0"/>
          </a:p>
        </p:txBody>
      </p:sp>
      <p:sp>
        <p:nvSpPr>
          <p:cNvPr id="3" name="Content Placeholder 2"/>
          <p:cNvSpPr>
            <a:spLocks noGrp="1"/>
          </p:cNvSpPr>
          <p:nvPr>
            <p:ph idx="1"/>
          </p:nvPr>
        </p:nvSpPr>
        <p:spPr>
          <a:xfrm>
            <a:off x="914400" y="1690688"/>
            <a:ext cx="4038601" cy="4625609"/>
          </a:xfrm>
        </p:spPr>
        <p:txBody>
          <a:bodyPr>
            <a:normAutofit fontScale="92500"/>
          </a:bodyPr>
          <a:lstStyle/>
          <a:p>
            <a:r>
              <a:rPr lang="en-US" altLang="zh-CN" sz="1600" dirty="0"/>
              <a:t>1992</a:t>
            </a:r>
            <a:r>
              <a:rPr lang="zh-CN" altLang="en-US" sz="1600" dirty="0"/>
              <a:t>年，姜万勐 看到</a:t>
            </a:r>
            <a:r>
              <a:rPr lang="en-US" altLang="zh-CN" sz="1600" dirty="0"/>
              <a:t> MPEG</a:t>
            </a:r>
            <a:r>
              <a:rPr lang="zh-CN" altLang="en-US" sz="1600" dirty="0"/>
              <a:t>芯片</a:t>
            </a:r>
            <a:endParaRPr lang="en-US" altLang="zh-CN" sz="1600" dirty="0"/>
          </a:p>
          <a:p>
            <a:r>
              <a:rPr lang="en-US" altLang="zh-CN" sz="1600" dirty="0"/>
              <a:t>Epiphany – </a:t>
            </a:r>
            <a:endParaRPr lang="en-US" altLang="zh-CN" sz="1600" dirty="0"/>
          </a:p>
          <a:p>
            <a:pPr lvl="1"/>
            <a:r>
              <a:rPr lang="zh-CN" altLang="en-US" sz="1400" dirty="0"/>
              <a:t>用</a:t>
            </a:r>
            <a:r>
              <a:rPr lang="en-US" altLang="zh-CN" sz="1400" dirty="0"/>
              <a:t>MPEG1 </a:t>
            </a:r>
            <a:r>
              <a:rPr lang="zh-CN" altLang="en-US" sz="1400" dirty="0"/>
              <a:t>把图像和声音同时存储在一张小光盘上 </a:t>
            </a:r>
            <a:r>
              <a:rPr lang="en-US" altLang="zh-CN" sz="1400" dirty="0"/>
              <a:t>VCD</a:t>
            </a:r>
            <a:r>
              <a:rPr lang="zh-CN" altLang="en-US" sz="1400" dirty="0"/>
              <a:t>（</a:t>
            </a:r>
            <a:r>
              <a:rPr lang="en-US" altLang="zh-CN" sz="1400" dirty="0"/>
              <a:t>Video Compact Disc</a:t>
            </a:r>
            <a:r>
              <a:rPr lang="zh-CN" altLang="en-US" sz="1400" dirty="0"/>
              <a:t>）。</a:t>
            </a:r>
            <a:endParaRPr lang="en-US" altLang="zh-CN" sz="1400" dirty="0"/>
          </a:p>
          <a:p>
            <a:r>
              <a:rPr lang="en-US" altLang="zh-CN" sz="1600" dirty="0"/>
              <a:t>1993</a:t>
            </a:r>
            <a:r>
              <a:rPr lang="zh-CN" altLang="en-US" sz="1600" dirty="0"/>
              <a:t>年</a:t>
            </a:r>
            <a:r>
              <a:rPr lang="en-US" altLang="zh-CN" sz="1600" dirty="0"/>
              <a:t>9</a:t>
            </a:r>
            <a:r>
              <a:rPr lang="zh-CN" altLang="en-US" sz="1600" dirty="0"/>
              <a:t>月</a:t>
            </a:r>
            <a:endParaRPr lang="en-US" altLang="zh-CN" sz="1600" dirty="0"/>
          </a:p>
          <a:p>
            <a:pPr lvl="1"/>
            <a:r>
              <a:rPr lang="zh-CN" altLang="en-US" sz="1400" dirty="0"/>
              <a:t>万燕第一批</a:t>
            </a:r>
            <a:r>
              <a:rPr lang="en-US" altLang="zh-CN" sz="1400" dirty="0"/>
              <a:t>1000</a:t>
            </a:r>
            <a:r>
              <a:rPr lang="zh-CN" altLang="en-US" sz="1400" dirty="0"/>
              <a:t>台</a:t>
            </a:r>
            <a:r>
              <a:rPr lang="en-US" altLang="zh-CN" sz="1400" dirty="0"/>
              <a:t>VCD</a:t>
            </a:r>
            <a:r>
              <a:rPr lang="zh-CN" altLang="en-US" sz="1400" dirty="0"/>
              <a:t>机下线。</a:t>
            </a:r>
            <a:endParaRPr lang="en-US" altLang="zh-CN" sz="1400" dirty="0"/>
          </a:p>
          <a:p>
            <a:pPr lvl="1"/>
            <a:r>
              <a:rPr lang="zh-CN" altLang="en-US" sz="1400" dirty="0"/>
              <a:t>几乎都被国内外家电公司买去解剖做样机</a:t>
            </a:r>
            <a:endParaRPr lang="en-US" altLang="zh-CN" sz="1400" dirty="0"/>
          </a:p>
          <a:p>
            <a:pPr lvl="1"/>
            <a:r>
              <a:rPr lang="zh-CN" altLang="en-US" sz="1400" dirty="0"/>
              <a:t>万燕</a:t>
            </a:r>
            <a:r>
              <a:rPr lang="en-US" altLang="zh-CN" sz="1400" dirty="0"/>
              <a:t>VCD 100%</a:t>
            </a:r>
            <a:r>
              <a:rPr lang="zh-CN" altLang="en-US" sz="1400" dirty="0"/>
              <a:t> 市场份额</a:t>
            </a:r>
            <a:endParaRPr lang="en-US" altLang="zh-CN" sz="1400" dirty="0"/>
          </a:p>
          <a:p>
            <a:r>
              <a:rPr lang="en-US" altLang="zh-CN" sz="1600" dirty="0"/>
              <a:t>1995</a:t>
            </a:r>
            <a:r>
              <a:rPr lang="zh-CN" altLang="en-US" sz="1600" dirty="0"/>
              <a:t>年</a:t>
            </a:r>
            <a:endParaRPr lang="en-US" altLang="zh-CN" sz="1600" dirty="0"/>
          </a:p>
          <a:p>
            <a:pPr lvl="1"/>
            <a:r>
              <a:rPr lang="zh-CN" altLang="en-US" sz="1400" dirty="0"/>
              <a:t>各路仿制的</a:t>
            </a:r>
            <a:r>
              <a:rPr lang="en-US" altLang="zh-CN" sz="1400" dirty="0"/>
              <a:t>VCD</a:t>
            </a:r>
            <a:r>
              <a:rPr lang="zh-CN" altLang="en-US" sz="1400" dirty="0"/>
              <a:t>机大举进军市场，竞争激烈。</a:t>
            </a:r>
            <a:endParaRPr lang="en-US" altLang="zh-CN" sz="1400" dirty="0"/>
          </a:p>
          <a:p>
            <a:r>
              <a:rPr lang="en-US" altLang="zh-CN" sz="1600" dirty="0"/>
              <a:t>1996</a:t>
            </a:r>
            <a:r>
              <a:rPr lang="zh-CN" altLang="en-US" sz="1600" dirty="0"/>
              <a:t>年</a:t>
            </a:r>
            <a:endParaRPr lang="en-US" altLang="zh-CN" sz="1600" dirty="0"/>
          </a:p>
          <a:p>
            <a:pPr lvl="1"/>
            <a:r>
              <a:rPr lang="zh-CN" altLang="en-US" sz="1400" dirty="0"/>
              <a:t>全国</a:t>
            </a:r>
            <a:r>
              <a:rPr lang="en-US" altLang="zh-CN" sz="1400" dirty="0"/>
              <a:t>VCD</a:t>
            </a:r>
            <a:r>
              <a:rPr lang="zh-CN" altLang="en-US" sz="1400" dirty="0"/>
              <a:t>机销量超过</a:t>
            </a:r>
            <a:r>
              <a:rPr lang="en-US" altLang="zh-CN" sz="1400" dirty="0"/>
              <a:t>600</a:t>
            </a:r>
            <a:r>
              <a:rPr lang="zh-CN" altLang="en-US" sz="1400" dirty="0"/>
              <a:t>万台，而万燕</a:t>
            </a:r>
            <a:r>
              <a:rPr lang="en-US" altLang="zh-CN" sz="1400" dirty="0"/>
              <a:t>VCD</a:t>
            </a:r>
            <a:r>
              <a:rPr lang="zh-CN" altLang="en-US" sz="1400" dirty="0"/>
              <a:t>机市场占有率不足</a:t>
            </a:r>
            <a:r>
              <a:rPr lang="en-US" altLang="zh-CN" sz="1400" dirty="0"/>
              <a:t>3%</a:t>
            </a:r>
            <a:endParaRPr lang="en-US" altLang="zh-CN" sz="1400" dirty="0"/>
          </a:p>
          <a:p>
            <a:r>
              <a:rPr lang="en-US" altLang="zh-CN" sz="1600" dirty="0"/>
              <a:t>1999</a:t>
            </a:r>
            <a:r>
              <a:rPr lang="zh-CN" altLang="en-US" sz="1600" dirty="0"/>
              <a:t>年</a:t>
            </a:r>
            <a:endParaRPr lang="en-US" altLang="zh-CN" sz="1600" dirty="0"/>
          </a:p>
          <a:p>
            <a:pPr lvl="1"/>
            <a:r>
              <a:rPr lang="en-US" altLang="zh-CN" sz="1400" dirty="0"/>
              <a:t>DVD </a:t>
            </a:r>
            <a:r>
              <a:rPr lang="zh-CN" altLang="en-US" sz="1400" dirty="0"/>
              <a:t>出现</a:t>
            </a:r>
            <a:endParaRPr lang="en-US" altLang="zh-CN" sz="1400" dirty="0"/>
          </a:p>
          <a:p>
            <a:r>
              <a:rPr lang="zh-CN" altLang="en-US" sz="1600" dirty="0"/>
              <a:t>现在</a:t>
            </a:r>
            <a:endParaRPr lang="en-US" altLang="zh-CN" sz="1600" dirty="0"/>
          </a:p>
          <a:p>
            <a:pPr lvl="1"/>
            <a:r>
              <a:rPr lang="zh-CN" altLang="en-US" sz="1400" dirty="0"/>
              <a:t>网络视频</a:t>
            </a:r>
            <a:r>
              <a:rPr lang="en-US" altLang="zh-CN" sz="1400" dirty="0"/>
              <a:t>… </a:t>
            </a:r>
            <a:endParaRPr lang="en-US" sz="1400" dirty="0"/>
          </a:p>
        </p:txBody>
      </p:sp>
      <p:pic>
        <p:nvPicPr>
          <p:cNvPr id="4" name="Picture 3"/>
          <p:cNvPicPr>
            <a:picLocks noChangeAspect="1"/>
          </p:cNvPicPr>
          <p:nvPr/>
        </p:nvPicPr>
        <p:blipFill>
          <a:blip r:embed="rId1"/>
          <a:stretch>
            <a:fillRect/>
          </a:stretch>
        </p:blipFill>
        <p:spPr>
          <a:xfrm>
            <a:off x="6172201" y="1757470"/>
            <a:ext cx="4338795" cy="2966930"/>
          </a:xfrm>
          <a:prstGeom prst="rect">
            <a:avLst/>
          </a:prstGeom>
        </p:spPr>
      </p:pic>
      <p:sp>
        <p:nvSpPr>
          <p:cNvPr id="5" name="TextBox 4"/>
          <p:cNvSpPr txBox="1"/>
          <p:nvPr/>
        </p:nvSpPr>
        <p:spPr>
          <a:xfrm>
            <a:off x="6172200" y="5181601"/>
            <a:ext cx="4191000" cy="646331"/>
          </a:xfrm>
          <a:prstGeom prst="rect">
            <a:avLst/>
          </a:prstGeom>
          <a:noFill/>
        </p:spPr>
        <p:txBody>
          <a:bodyPr wrap="square" rtlCol="0">
            <a:spAutoFit/>
          </a:bodyPr>
          <a:lstStyle/>
          <a:p>
            <a:r>
              <a:rPr lang="zh-CN" altLang="en-US" b="1" dirty="0"/>
              <a:t>小组讨论：如果你穿越到</a:t>
            </a:r>
            <a:r>
              <a:rPr lang="en-US" altLang="zh-CN" b="1" dirty="0"/>
              <a:t>1993</a:t>
            </a:r>
            <a:r>
              <a:rPr lang="zh-CN" altLang="en-US" b="1" dirty="0"/>
              <a:t>年，你如何帮助万燕公司？</a:t>
            </a:r>
            <a:endParaRPr lang="en-US"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对于我们的启示</a:t>
            </a:r>
            <a:endParaRPr lang="en-US" dirty="0"/>
          </a:p>
        </p:txBody>
      </p:sp>
      <p:sp>
        <p:nvSpPr>
          <p:cNvPr id="3" name="Content Placeholder 2"/>
          <p:cNvSpPr>
            <a:spLocks noGrp="1"/>
          </p:cNvSpPr>
          <p:nvPr>
            <p:ph idx="1"/>
          </p:nvPr>
        </p:nvSpPr>
        <p:spPr/>
        <p:txBody>
          <a:bodyPr/>
          <a:lstStyle/>
          <a:p>
            <a:r>
              <a:rPr lang="zh-CN" altLang="en-US" dirty="0"/>
              <a:t>先发优势 </a:t>
            </a:r>
            <a:r>
              <a:rPr lang="en-US" dirty="0"/>
              <a:t>FMA – First Mover Advantage</a:t>
            </a:r>
            <a:endParaRPr lang="en-US" dirty="0"/>
          </a:p>
          <a:p>
            <a:pPr lvl="1"/>
            <a:r>
              <a:rPr lang="en-US" altLang="zh-CN" dirty="0"/>
              <a:t>QWERTY </a:t>
            </a:r>
            <a:r>
              <a:rPr lang="zh-CN" altLang="en-US" dirty="0"/>
              <a:t>键盘</a:t>
            </a:r>
            <a:endParaRPr lang="en-US" dirty="0"/>
          </a:p>
          <a:p>
            <a:r>
              <a:rPr lang="zh-CN" altLang="en-US" dirty="0"/>
              <a:t>后发优势 </a:t>
            </a:r>
            <a:r>
              <a:rPr lang="en-US" dirty="0"/>
              <a:t>SMA – Second Mover Advantage</a:t>
            </a:r>
            <a:endParaRPr lang="en-US" dirty="0"/>
          </a:p>
          <a:p>
            <a:pPr lvl="1"/>
            <a:r>
              <a:rPr lang="en-US" altLang="zh-CN" dirty="0"/>
              <a:t>VCD/DVD</a:t>
            </a:r>
            <a:r>
              <a:rPr lang="zh-CN" altLang="en-US" dirty="0"/>
              <a:t>播放器</a:t>
            </a:r>
            <a:endParaRPr lang="en-US" altLang="zh-CN" dirty="0"/>
          </a:p>
          <a:p>
            <a:pPr lvl="1"/>
            <a:r>
              <a:rPr lang="en-US" altLang="zh-CN" dirty="0"/>
              <a:t>iPod</a:t>
            </a:r>
            <a:endParaRPr lang="en-US" altLang="zh-CN" dirty="0"/>
          </a:p>
          <a:p>
            <a:pPr lvl="1"/>
            <a:r>
              <a:rPr lang="zh-CN" altLang="en-US" dirty="0"/>
              <a:t>网络视频</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先行者</a:t>
            </a:r>
            <a:r>
              <a:rPr lang="en-US" altLang="zh-CN" dirty="0"/>
              <a:t> vs. </a:t>
            </a:r>
            <a:r>
              <a:rPr lang="zh-CN" altLang="en-US" dirty="0"/>
              <a:t>市场领先者</a:t>
            </a:r>
            <a:endParaRPr lang="en-US" dirty="0"/>
          </a:p>
        </p:txBody>
      </p:sp>
      <p:sp>
        <p:nvSpPr>
          <p:cNvPr id="3" name="Content Placeholder 2"/>
          <p:cNvSpPr>
            <a:spLocks noGrp="1"/>
          </p:cNvSpPr>
          <p:nvPr>
            <p:ph idx="1"/>
          </p:nvPr>
        </p:nvSpPr>
        <p:spPr>
          <a:xfrm>
            <a:off x="1120140" y="1825625"/>
            <a:ext cx="10233660" cy="6969760"/>
          </a:xfrm>
        </p:spPr>
        <p:txBody>
          <a:bodyPr numCol="2">
            <a:normAutofit fontScale="65000" lnSpcReduction="10000"/>
          </a:bodyPr>
          <a:lstStyle/>
          <a:p>
            <a:r>
              <a:rPr lang="en-US" dirty="0"/>
              <a:t>Personal Computer: </a:t>
            </a:r>
            <a:endParaRPr lang="en-US" dirty="0"/>
          </a:p>
          <a:p>
            <a:pPr lvl="1"/>
            <a:r>
              <a:rPr lang="en-US" i="1" dirty="0"/>
              <a:t>First Mover:</a:t>
            </a:r>
            <a:r>
              <a:rPr lang="en-US" dirty="0"/>
              <a:t> Altair (1975) </a:t>
            </a:r>
            <a:endParaRPr lang="en-US" dirty="0"/>
          </a:p>
          <a:p>
            <a:pPr lvl="1"/>
            <a:r>
              <a:rPr lang="en-US" i="1" dirty="0"/>
              <a:t>Market Leader:</a:t>
            </a:r>
            <a:r>
              <a:rPr lang="en-US" dirty="0"/>
              <a:t> Dell (2006)</a:t>
            </a:r>
            <a:endParaRPr lang="en-US" dirty="0"/>
          </a:p>
          <a:p>
            <a:pPr lvl="1"/>
            <a:r>
              <a:rPr lang="en-US" dirty="0"/>
              <a:t>HP (2016)</a:t>
            </a:r>
            <a:endParaRPr lang="en-US" dirty="0"/>
          </a:p>
          <a:p>
            <a:r>
              <a:rPr lang="en-US" dirty="0"/>
              <a:t>Word Processing Software: </a:t>
            </a:r>
            <a:endParaRPr lang="en-US" dirty="0"/>
          </a:p>
          <a:p>
            <a:pPr lvl="1"/>
            <a:r>
              <a:rPr lang="en-US" i="1" dirty="0"/>
              <a:t>First Mover:</a:t>
            </a:r>
            <a:r>
              <a:rPr lang="en-US" dirty="0"/>
              <a:t> WordStar (1979) </a:t>
            </a:r>
            <a:endParaRPr lang="en-US" dirty="0"/>
          </a:p>
          <a:p>
            <a:pPr lvl="1"/>
            <a:r>
              <a:rPr lang="en-US" i="1" dirty="0"/>
              <a:t>Market Leader:</a:t>
            </a:r>
            <a:r>
              <a:rPr lang="en-US" dirty="0"/>
              <a:t> Microsoft Word (2006)</a:t>
            </a:r>
            <a:endParaRPr lang="en-US" dirty="0"/>
          </a:p>
          <a:p>
            <a:r>
              <a:rPr lang="en-US" dirty="0"/>
              <a:t>Web Browser: </a:t>
            </a:r>
            <a:endParaRPr lang="en-US" dirty="0"/>
          </a:p>
          <a:p>
            <a:pPr lvl="1"/>
            <a:r>
              <a:rPr lang="en-US" i="1" dirty="0"/>
              <a:t>First Mover:</a:t>
            </a:r>
            <a:r>
              <a:rPr lang="en-US" dirty="0"/>
              <a:t> Mosaic (1992) </a:t>
            </a:r>
            <a:endParaRPr lang="en-US" dirty="0"/>
          </a:p>
          <a:p>
            <a:pPr lvl="1"/>
            <a:r>
              <a:rPr lang="en-US" i="1" dirty="0"/>
              <a:t>Market Leader:</a:t>
            </a:r>
            <a:r>
              <a:rPr lang="en-US" dirty="0"/>
              <a:t> Microsoft Internet Explorer (2006)</a:t>
            </a:r>
            <a:endParaRPr lang="en-US" dirty="0"/>
          </a:p>
          <a:p>
            <a:pPr lvl="1"/>
            <a:r>
              <a:rPr lang="en-US" altLang="zh-CN" dirty="0"/>
              <a:t>Chrome (2016)</a:t>
            </a:r>
            <a:endParaRPr lang="en-US" dirty="0"/>
          </a:p>
          <a:p>
            <a:r>
              <a:rPr lang="en-US" dirty="0"/>
              <a:t>Internet Search Engine: </a:t>
            </a:r>
            <a:endParaRPr lang="en-US" dirty="0"/>
          </a:p>
          <a:p>
            <a:pPr lvl="1"/>
            <a:r>
              <a:rPr lang="en-US" i="1" dirty="0"/>
              <a:t>First Mover:</a:t>
            </a:r>
            <a:r>
              <a:rPr lang="en-US" dirty="0"/>
              <a:t> Excite (1993) </a:t>
            </a:r>
            <a:endParaRPr lang="en-US" dirty="0"/>
          </a:p>
          <a:p>
            <a:pPr lvl="1"/>
            <a:r>
              <a:rPr lang="en-US" i="1" dirty="0"/>
              <a:t>Market Leader:</a:t>
            </a:r>
            <a:r>
              <a:rPr lang="en-US" dirty="0"/>
              <a:t> Google (2006)</a:t>
            </a:r>
            <a:endParaRPr lang="en-US" dirty="0"/>
          </a:p>
          <a:p>
            <a:r>
              <a:rPr lang="en-US" altLang="zh-CN" dirty="0"/>
              <a:t>MP3 player</a:t>
            </a:r>
            <a:endParaRPr lang="en-US" altLang="zh-CN" dirty="0"/>
          </a:p>
          <a:p>
            <a:pPr lvl="1"/>
            <a:r>
              <a:rPr lang="en-US" altLang="zh-CN" dirty="0"/>
              <a:t>First Mover: Rio</a:t>
            </a:r>
            <a:endParaRPr lang="en-US" altLang="zh-CN" dirty="0"/>
          </a:p>
          <a:p>
            <a:pPr lvl="1"/>
            <a:r>
              <a:rPr lang="en-US" altLang="zh-CN" dirty="0"/>
              <a:t>Market Leader: iPod</a:t>
            </a:r>
            <a:endParaRPr lang="en-US" altLang="zh-CN" dirty="0"/>
          </a:p>
          <a:p>
            <a:pPr lvl="1"/>
            <a:r>
              <a:rPr lang="en-US" dirty="0"/>
              <a:t>Phone</a:t>
            </a:r>
            <a:endParaRPr lang="en-US" dirty="0"/>
          </a:p>
          <a:p>
            <a:r>
              <a:rPr lang="en-US" altLang="zh-CN" dirty="0"/>
              <a:t>Online Bookstore</a:t>
            </a:r>
            <a:endParaRPr lang="en-US" altLang="zh-CN" dirty="0"/>
          </a:p>
          <a:p>
            <a:pPr lvl="1"/>
            <a:r>
              <a:rPr lang="en-US" altLang="zh-CN" dirty="0"/>
              <a:t>First Mover:  Books.com</a:t>
            </a:r>
            <a:endParaRPr lang="en-US" altLang="zh-CN" dirty="0"/>
          </a:p>
          <a:p>
            <a:pPr lvl="1"/>
            <a:r>
              <a:rPr lang="en-US" altLang="zh-CN" dirty="0"/>
              <a:t>Market Leader:  Amazon.com (2</a:t>
            </a:r>
            <a:r>
              <a:rPr lang="en-US" altLang="zh-CN" baseline="30000" dirty="0"/>
              <a:t>nd</a:t>
            </a:r>
            <a:r>
              <a:rPr lang="en-US" altLang="zh-CN" dirty="0"/>
              <a:t> mover)</a:t>
            </a:r>
            <a:endParaRPr lang="en-US" altLang="zh-CN" dirty="0"/>
          </a:p>
          <a:p>
            <a:r>
              <a:rPr lang="en-US" altLang="zh-CN" dirty="0"/>
              <a:t>Personal Finance Software</a:t>
            </a:r>
            <a:endParaRPr lang="en-US" altLang="zh-CN" dirty="0"/>
          </a:p>
          <a:p>
            <a:pPr lvl="1"/>
            <a:r>
              <a:rPr lang="en-US" altLang="zh-CN" dirty="0"/>
              <a:t>First Mover (unknown)</a:t>
            </a:r>
            <a:endParaRPr lang="en-US" altLang="zh-CN" dirty="0"/>
          </a:p>
          <a:p>
            <a:pPr lvl="1"/>
            <a:r>
              <a:rPr lang="en-US" altLang="zh-CN" dirty="0"/>
              <a:t>Market Leader: Intuit (the </a:t>
            </a:r>
            <a:r>
              <a:rPr lang="en-US" altLang="zh-CN" b="1" dirty="0"/>
              <a:t>47</a:t>
            </a:r>
            <a:r>
              <a:rPr lang="en-US" altLang="zh-CN" b="1" baseline="30000" dirty="0"/>
              <a:t>th</a:t>
            </a:r>
            <a:r>
              <a:rPr lang="en-US" altLang="zh-CN" dirty="0"/>
              <a:t> mover)</a:t>
            </a: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0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20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20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20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20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2000"/>
                                        <p:tgtEl>
                                          <p:spTgt spid="3">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20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2000"/>
                                        <p:tgtEl>
                                          <p:spTgt spid="3">
                                            <p:txEl>
                                              <p:pRg st="12" end="12"/>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2000"/>
                                        <p:tgtEl>
                                          <p:spTgt spid="3">
                                            <p:txEl>
                                              <p:pRg st="13" end="1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2000"/>
                                        <p:tgtEl>
                                          <p:spTgt spid="3">
                                            <p:txEl>
                                              <p:pRg st="14" end="14"/>
                                            </p:tx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
                                            <p:txEl>
                                              <p:pRg st="15" end="15"/>
                                            </p:txEl>
                                          </p:spTgt>
                                        </p:tgtEl>
                                        <p:attrNameLst>
                                          <p:attrName>style.visibility</p:attrName>
                                        </p:attrNameLst>
                                      </p:cBhvr>
                                      <p:to>
                                        <p:strVal val="visible"/>
                                      </p:to>
                                    </p:set>
                                    <p:animEffect transition="in" filter="fade">
                                      <p:cBhvr>
                                        <p:cTn id="60" dur="2000"/>
                                        <p:tgtEl>
                                          <p:spTgt spid="3">
                                            <p:txEl>
                                              <p:pRg st="15" end="15"/>
                                            </p:txEl>
                                          </p:spTgt>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
                                            <p:txEl>
                                              <p:pRg st="16" end="16"/>
                                            </p:txEl>
                                          </p:spTgt>
                                        </p:tgtEl>
                                        <p:attrNameLst>
                                          <p:attrName>style.visibility</p:attrName>
                                        </p:attrNameLst>
                                      </p:cBhvr>
                                      <p:to>
                                        <p:strVal val="visible"/>
                                      </p:to>
                                    </p:set>
                                    <p:animEffect transition="in" filter="fade">
                                      <p:cBhvr>
                                        <p:cTn id="63" dur="2000"/>
                                        <p:tgtEl>
                                          <p:spTgt spid="3">
                                            <p:txEl>
                                              <p:pRg st="16" end="16"/>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
                                            <p:txEl>
                                              <p:pRg st="17" end="17"/>
                                            </p:txEl>
                                          </p:spTgt>
                                        </p:tgtEl>
                                        <p:attrNameLst>
                                          <p:attrName>style.visibility</p:attrName>
                                        </p:attrNameLst>
                                      </p:cBhvr>
                                      <p:to>
                                        <p:strVal val="visible"/>
                                      </p:to>
                                    </p:set>
                                    <p:animEffect transition="in" filter="fade">
                                      <p:cBhvr>
                                        <p:cTn id="66" dur="2000"/>
                                        <p:tgtEl>
                                          <p:spTgt spid="3">
                                            <p:txEl>
                                              <p:pRg st="17" end="17"/>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3">
                                            <p:txEl>
                                              <p:pRg st="18" end="18"/>
                                            </p:txEl>
                                          </p:spTgt>
                                        </p:tgtEl>
                                        <p:attrNameLst>
                                          <p:attrName>style.visibility</p:attrName>
                                        </p:attrNameLst>
                                      </p:cBhvr>
                                      <p:to>
                                        <p:strVal val="visible"/>
                                      </p:to>
                                    </p:set>
                                    <p:animEffect transition="in" filter="fade">
                                      <p:cBhvr>
                                        <p:cTn id="71" dur="2000"/>
                                        <p:tgtEl>
                                          <p:spTgt spid="3">
                                            <p:txEl>
                                              <p:pRg st="18" end="18"/>
                                            </p:tx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
                                            <p:txEl>
                                              <p:pRg st="19" end="19"/>
                                            </p:txEl>
                                          </p:spTgt>
                                        </p:tgtEl>
                                        <p:attrNameLst>
                                          <p:attrName>style.visibility</p:attrName>
                                        </p:attrNameLst>
                                      </p:cBhvr>
                                      <p:to>
                                        <p:strVal val="visible"/>
                                      </p:to>
                                    </p:set>
                                    <p:animEffect transition="in" filter="fade">
                                      <p:cBhvr>
                                        <p:cTn id="74" dur="2000"/>
                                        <p:tgtEl>
                                          <p:spTgt spid="3">
                                            <p:txEl>
                                              <p:pRg st="19" end="19"/>
                                            </p:txEl>
                                          </p:spTgt>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
                                            <p:txEl>
                                              <p:pRg st="20" end="20"/>
                                            </p:txEl>
                                          </p:spTgt>
                                        </p:tgtEl>
                                        <p:attrNameLst>
                                          <p:attrName>style.visibility</p:attrName>
                                        </p:attrNameLst>
                                      </p:cBhvr>
                                      <p:to>
                                        <p:strVal val="visible"/>
                                      </p:to>
                                    </p:set>
                                    <p:animEffect transition="in" filter="fade">
                                      <p:cBhvr>
                                        <p:cTn id="77" dur="2000"/>
                                        <p:tgtEl>
                                          <p:spTgt spid="3">
                                            <p:txEl>
                                              <p:pRg st="20" end="2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3">
                                            <p:txEl>
                                              <p:pRg st="21" end="21"/>
                                            </p:txEl>
                                          </p:spTgt>
                                        </p:tgtEl>
                                        <p:attrNameLst>
                                          <p:attrName>style.visibility</p:attrName>
                                        </p:attrNameLst>
                                      </p:cBhvr>
                                      <p:to>
                                        <p:strVal val="visible"/>
                                      </p:to>
                                    </p:set>
                                    <p:animEffect transition="in" filter="fade">
                                      <p:cBhvr>
                                        <p:cTn id="82" dur="2000"/>
                                        <p:tgtEl>
                                          <p:spTgt spid="3">
                                            <p:txEl>
                                              <p:pRg st="21" end="21"/>
                                            </p:txEl>
                                          </p:spTgt>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3">
                                            <p:txEl>
                                              <p:pRg st="22" end="22"/>
                                            </p:txEl>
                                          </p:spTgt>
                                        </p:tgtEl>
                                        <p:attrNameLst>
                                          <p:attrName>style.visibility</p:attrName>
                                        </p:attrNameLst>
                                      </p:cBhvr>
                                      <p:to>
                                        <p:strVal val="visible"/>
                                      </p:to>
                                    </p:set>
                                    <p:animEffect transition="in" filter="fade">
                                      <p:cBhvr>
                                        <p:cTn id="85" dur="2000"/>
                                        <p:tgtEl>
                                          <p:spTgt spid="3">
                                            <p:txEl>
                                              <p:pRg st="22" end="22"/>
                                            </p:txEl>
                                          </p:spTgt>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3">
                                            <p:txEl>
                                              <p:pRg st="23" end="23"/>
                                            </p:txEl>
                                          </p:spTgt>
                                        </p:tgtEl>
                                        <p:attrNameLst>
                                          <p:attrName>style.visibility</p:attrName>
                                        </p:attrNameLst>
                                      </p:cBhvr>
                                      <p:to>
                                        <p:strVal val="visible"/>
                                      </p:to>
                                    </p:set>
                                    <p:animEffect transition="in" filter="fade">
                                      <p:cBhvr>
                                        <p:cTn id="88" dur="2000"/>
                                        <p:tgtEl>
                                          <p:spTgt spid="3">
                                            <p:txEl>
                                              <p:pRg st="23" end="2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Microsoft </a:t>
            </a:r>
            <a:r>
              <a:rPr lang="zh-CN" altLang="en-US" dirty="0"/>
              <a:t>领先者？</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8534400" y="1524000"/>
            <a:ext cx="2133600" cy="1790700"/>
          </a:xfrm>
        </p:spPr>
      </p:pic>
      <p:sp>
        <p:nvSpPr>
          <p:cNvPr id="5" name="TextBox 4"/>
          <p:cNvSpPr txBox="1"/>
          <p:nvPr/>
        </p:nvSpPr>
        <p:spPr>
          <a:xfrm>
            <a:off x="1981200" y="1828800"/>
            <a:ext cx="4953000" cy="1569660"/>
          </a:xfrm>
          <a:prstGeom prst="rect">
            <a:avLst/>
          </a:prstGeom>
          <a:noFill/>
        </p:spPr>
        <p:txBody>
          <a:bodyPr wrap="square" rtlCol="0">
            <a:spAutoFit/>
          </a:bodyPr>
          <a:lstStyle/>
          <a:p>
            <a:r>
              <a:rPr lang="en-US" sz="2400" dirty="0"/>
              <a:t>2001: MS Tablet PC</a:t>
            </a:r>
            <a:endParaRPr lang="en-US" sz="2400" dirty="0"/>
          </a:p>
          <a:p>
            <a:r>
              <a:rPr lang="en-US" sz="2400" dirty="0"/>
              <a:t>…</a:t>
            </a:r>
            <a:endParaRPr lang="en-US" sz="2400" dirty="0"/>
          </a:p>
          <a:p>
            <a:r>
              <a:rPr lang="en-US" sz="2400" dirty="0"/>
              <a:t>2010: Apple’s iPad</a:t>
            </a:r>
            <a:endParaRPr lang="en-US" sz="2400" dirty="0"/>
          </a:p>
          <a:p>
            <a:r>
              <a:rPr lang="en-US" sz="2400" dirty="0"/>
              <a:t>2012: MS  Surface</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800" y="3276600"/>
            <a:ext cx="5334000" cy="28956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4343401"/>
            <a:ext cx="5228095" cy="2514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Microsoft as </a:t>
            </a:r>
            <a:r>
              <a:rPr lang="zh-CN" altLang="en-US" dirty="0"/>
              <a:t>领先者？</a:t>
            </a:r>
            <a:endParaRPr lang="en-US" dirty="0"/>
          </a:p>
        </p:txBody>
      </p:sp>
      <p:sp>
        <p:nvSpPr>
          <p:cNvPr id="5" name="TextBox 4"/>
          <p:cNvSpPr txBox="1"/>
          <p:nvPr/>
        </p:nvSpPr>
        <p:spPr>
          <a:xfrm>
            <a:off x="1600200" y="1752601"/>
            <a:ext cx="5334000" cy="1200329"/>
          </a:xfrm>
          <a:prstGeom prst="rect">
            <a:avLst/>
          </a:prstGeom>
          <a:noFill/>
        </p:spPr>
        <p:txBody>
          <a:bodyPr wrap="square" rtlCol="0">
            <a:spAutoFit/>
          </a:bodyPr>
          <a:lstStyle/>
          <a:p>
            <a:r>
              <a:rPr lang="en-US" sz="2400" dirty="0"/>
              <a:t>2003: MS announced SPOT watch</a:t>
            </a:r>
            <a:endParaRPr lang="en-US" sz="2400" dirty="0"/>
          </a:p>
          <a:p>
            <a:r>
              <a:rPr lang="en-US" sz="2400" dirty="0"/>
              <a:t>…</a:t>
            </a:r>
            <a:endParaRPr lang="en-US" sz="2400" dirty="0"/>
          </a:p>
          <a:p>
            <a:r>
              <a:rPr lang="en-US" sz="2400" dirty="0"/>
              <a:t>2013: many new watches and wearables</a:t>
            </a:r>
            <a:endParaRPr lang="en-US" sz="2400" dirty="0"/>
          </a:p>
        </p:txBody>
      </p:sp>
      <p:pic>
        <p:nvPicPr>
          <p:cNvPr id="8" name="Content Placeholder 7"/>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447800" y="4191000"/>
            <a:ext cx="2667000" cy="2667000"/>
          </a:xfrm>
        </p:spPr>
      </p:pic>
      <p:pic>
        <p:nvPicPr>
          <p:cNvPr id="7" name="Picture 6"/>
          <p:cNvPicPr>
            <a:picLocks noChangeAspect="1"/>
          </p:cNvPicPr>
          <p:nvPr/>
        </p:nvPicPr>
        <p:blipFill>
          <a:blip r:embed="rId2"/>
          <a:stretch>
            <a:fillRect/>
          </a:stretch>
        </p:blipFill>
        <p:spPr>
          <a:xfrm>
            <a:off x="4114800" y="3647314"/>
            <a:ext cx="2933700" cy="3228975"/>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70274" y="1828800"/>
            <a:ext cx="3697726" cy="50139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Microsoft Band (2012 – 2016)</a:t>
            </a:r>
            <a:endParaRPr lang="en-US" dirty="0"/>
          </a:p>
        </p:txBody>
      </p:sp>
      <p:pic>
        <p:nvPicPr>
          <p:cNvPr id="4" name="Content Placeholder 3"/>
          <p:cNvPicPr>
            <a:picLocks noGrp="1" noChangeAspect="1"/>
          </p:cNvPicPr>
          <p:nvPr>
            <p:ph idx="1"/>
          </p:nvPr>
        </p:nvPicPr>
        <p:blipFill>
          <a:blip r:embed="rId1"/>
          <a:stretch>
            <a:fillRect/>
          </a:stretch>
        </p:blipFill>
        <p:spPr>
          <a:xfrm>
            <a:off x="4038600" y="1524001"/>
            <a:ext cx="6550768" cy="462597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时机很重要</a:t>
            </a:r>
            <a:endParaRPr lang="en-US" dirty="0"/>
          </a:p>
        </p:txBody>
      </p:sp>
      <p:sp>
        <p:nvSpPr>
          <p:cNvPr id="3" name="Content Placeholder 2"/>
          <p:cNvSpPr>
            <a:spLocks noGrp="1"/>
          </p:cNvSpPr>
          <p:nvPr>
            <p:ph idx="1"/>
          </p:nvPr>
        </p:nvSpPr>
        <p:spPr/>
        <p:txBody>
          <a:bodyPr numCol="3">
            <a:normAutofit/>
          </a:bodyPr>
          <a:lstStyle/>
          <a:p>
            <a:pPr marL="633095" indent="-514350">
              <a:buAutoNum type="arabicParenR"/>
            </a:pPr>
            <a:r>
              <a:rPr lang="zh-CN" altLang="en-US" sz="2400" dirty="0"/>
              <a:t>技术触发</a:t>
            </a:r>
            <a:endParaRPr lang="en-US" sz="2400" dirty="0"/>
          </a:p>
          <a:p>
            <a:pPr marL="633095" indent="-514350">
              <a:buAutoNum type="arabicParenR"/>
            </a:pPr>
            <a:r>
              <a:rPr lang="zh-CN" altLang="en-US" sz="2400" dirty="0"/>
              <a:t>期望膨胀</a:t>
            </a:r>
            <a:endParaRPr lang="en-US" sz="2400" dirty="0"/>
          </a:p>
          <a:p>
            <a:pPr marL="633095" indent="-514350">
              <a:buAutoNum type="arabicParenR"/>
            </a:pPr>
            <a:r>
              <a:rPr lang="zh-CN" altLang="en-US" sz="2400" dirty="0"/>
              <a:t>迷茫期</a:t>
            </a:r>
            <a:endParaRPr lang="en-US" sz="2400" dirty="0"/>
          </a:p>
          <a:p>
            <a:pPr marL="633095" indent="-514350">
              <a:buAutoNum type="arabicParenR"/>
            </a:pPr>
            <a:r>
              <a:rPr lang="zh-CN" altLang="en-US" sz="2400" dirty="0"/>
              <a:t>低调发展期</a:t>
            </a:r>
            <a:r>
              <a:rPr lang="en-US" sz="2400" dirty="0"/>
              <a:t> </a:t>
            </a:r>
            <a:endParaRPr lang="en-US" sz="2400" dirty="0"/>
          </a:p>
          <a:p>
            <a:pPr marL="633095" indent="-514350">
              <a:buAutoNum type="arabicParenR"/>
            </a:pPr>
            <a:r>
              <a:rPr lang="zh-CN" altLang="en-US" sz="2400" dirty="0"/>
              <a:t>主流发展期</a:t>
            </a:r>
            <a:r>
              <a:rPr lang="en-US" sz="2400" dirty="0"/>
              <a:t> </a:t>
            </a:r>
            <a:endParaRPr lang="en-US" sz="2400" dirty="0"/>
          </a:p>
        </p:txBody>
      </p:sp>
      <p:pic>
        <p:nvPicPr>
          <p:cNvPr id="4" name="Picture 3"/>
          <p:cNvPicPr>
            <a:picLocks noChangeAspect="1"/>
          </p:cNvPicPr>
          <p:nvPr/>
        </p:nvPicPr>
        <p:blipFill>
          <a:blip r:embed="rId1"/>
          <a:stretch>
            <a:fillRect/>
          </a:stretch>
        </p:blipFill>
        <p:spPr>
          <a:xfrm>
            <a:off x="4648201" y="1775192"/>
            <a:ext cx="5568489" cy="355880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zh-CN" altLang="en-US" dirty="0"/>
              <a:t>迷思</a:t>
            </a:r>
            <a:r>
              <a:rPr lang="en-US" dirty="0"/>
              <a:t>#5 </a:t>
            </a:r>
            <a:r>
              <a:rPr lang="zh-CN" altLang="en-US" dirty="0"/>
              <a:t>要成为专家，才能创新</a:t>
            </a:r>
            <a:endParaRPr lang="en-US" dirty="0"/>
          </a:p>
        </p:txBody>
      </p:sp>
      <p:sp>
        <p:nvSpPr>
          <p:cNvPr id="71" name="Rounded Rectangle 17"/>
          <p:cNvSpPr>
            <a:spLocks noGrp="1" noRot="1" noChangeAspect="1" noMove="1" noResize="1" noEditPoints="1" noAdjustHandles="1" noChangeArrowheads="1" noChangeShapeType="1" noTextEdit="1"/>
          </p:cNvSpPr>
          <p:nvPr/>
        </p:nvSpPr>
        <p:spPr>
          <a:xfrm>
            <a:off x="838200" y="1948070"/>
            <a:ext cx="4773166" cy="3896140"/>
          </a:xfrm>
          <a:prstGeom prst="roundRect">
            <a:avLst>
              <a:gd name="adj" fmla="val 2028"/>
            </a:avLst>
          </a:prstGeom>
          <a:solidFill>
            <a:schemeClr val="tx1"/>
          </a:solidFill>
          <a:ln>
            <a:solidFill>
              <a:schemeClr val="accent1">
                <a:shade val="50000"/>
              </a:schemeClr>
            </a:solid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http://wx2.sinaimg.cn/bmiddle/005FnnrZly1fdljs1kimwj30m80dwwjs.jpg"/>
          <p:cNvPicPr>
            <a:picLocks noChangeAspect="1" noChangeArrowheads="1"/>
          </p:cNvPicPr>
          <p:nvPr/>
        </p:nvPicPr>
        <p:blipFill rotWithShape="1">
          <a:blip r:embed="rId2">
            <a:extLst>
              <a:ext uri="{28A0092B-C50C-407E-A947-70E740481C1C}">
                <a14:useLocalDpi xmlns:a14="http://schemas.microsoft.com/office/drawing/2010/main" val="0"/>
              </a:ext>
            </a:extLst>
          </a:blip>
          <a:srcRect l="19627" r="-2" b="-2"/>
          <a:stretch>
            <a:fillRect/>
          </a:stretch>
        </p:blipFill>
        <p:spPr bwMode="auto">
          <a:xfrm>
            <a:off x="1131172" y="2268111"/>
            <a:ext cx="4187222" cy="325605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6096000" y="1948069"/>
            <a:ext cx="5257799" cy="4228893"/>
          </a:xfrm>
        </p:spPr>
        <p:txBody>
          <a:bodyPr>
            <a:normAutofit/>
          </a:bodyPr>
          <a:lstStyle/>
          <a:p>
            <a:r>
              <a:rPr lang="zh-CN" altLang="en-US"/>
              <a:t>蒂姆</a:t>
            </a:r>
            <a:r>
              <a:rPr lang="en-US" altLang="zh-CN"/>
              <a:t>·</a:t>
            </a:r>
            <a:r>
              <a:rPr lang="zh-CN" altLang="en-US"/>
              <a:t>伯纳斯</a:t>
            </a:r>
            <a:r>
              <a:rPr lang="en-US" altLang="zh-CN"/>
              <a:t>-</a:t>
            </a:r>
            <a:r>
              <a:rPr lang="zh-CN" altLang="en-US"/>
              <a:t>李是一个物理学家，他在</a:t>
            </a:r>
            <a:r>
              <a:rPr lang="en-US" altLang="zh-CN"/>
              <a:t>1989</a:t>
            </a:r>
            <a:r>
              <a:rPr lang="zh-CN" altLang="en-US"/>
              <a:t>年</a:t>
            </a:r>
            <a:r>
              <a:rPr lang="en-US" altLang="zh-CN"/>
              <a:t>3</a:t>
            </a:r>
            <a:r>
              <a:rPr lang="zh-CN" altLang="en-US"/>
              <a:t>月提议，想利用超文本（</a:t>
            </a:r>
            <a:r>
              <a:rPr lang="en-US" altLang="zh-CN" err="1"/>
              <a:t>HyperText</a:t>
            </a:r>
            <a:r>
              <a:rPr lang="zh-CN" altLang="en-US"/>
              <a:t>）实现 方便的信息共享和更新。他的老板看了之后，说“</a:t>
            </a:r>
            <a:r>
              <a:rPr lang="en-US" altLang="zh-CN"/>
              <a:t>Vague</a:t>
            </a:r>
            <a:r>
              <a:rPr lang="zh-CN" altLang="en-US"/>
              <a:t>，</a:t>
            </a:r>
            <a:r>
              <a:rPr lang="en-US" altLang="zh-CN"/>
              <a:t>but exciting.”</a:t>
            </a:r>
            <a:endParaRPr lang="en-US" altLang="zh-CN"/>
          </a:p>
          <a:p>
            <a:r>
              <a:rPr lang="zh-CN" altLang="en-US"/>
              <a:t>一年后，他和同事们实 现了通过互联网的</a:t>
            </a:r>
            <a:r>
              <a:rPr lang="en-US" altLang="zh-CN"/>
              <a:t>HTTP</a:t>
            </a:r>
            <a:r>
              <a:rPr lang="zh-CN" altLang="en-US"/>
              <a:t>协议通信，</a:t>
            </a:r>
            <a:r>
              <a:rPr lang="en-US" altLang="zh-CN"/>
              <a:t>WWW</a:t>
            </a:r>
            <a:r>
              <a:rPr lang="zh-CN" altLang="en-US"/>
              <a:t>就这样诞生了。</a:t>
            </a:r>
            <a:endParaRPr lang="zh-CN" altLang="en-US"/>
          </a:p>
          <a:p>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专家看不起诺基亚，索尼单放机</a:t>
            </a:r>
            <a:endParaRPr lang="en-US" dirty="0"/>
          </a:p>
        </p:txBody>
      </p:sp>
      <p:sp>
        <p:nvSpPr>
          <p:cNvPr id="3" name="Content Placeholder 2"/>
          <p:cNvSpPr>
            <a:spLocks noGrp="1"/>
          </p:cNvSpPr>
          <p:nvPr>
            <p:ph idx="1"/>
          </p:nvPr>
        </p:nvSpPr>
        <p:spPr/>
        <p:txBody>
          <a:bodyPr/>
          <a:lstStyle/>
          <a:p>
            <a:r>
              <a:rPr lang="zh-CN" altLang="en-US" dirty="0"/>
              <a:t>盛田昭夫想进一步让所有人都能随时听到音乐，有了“随身听”的想法。</a:t>
            </a:r>
            <a:endParaRPr lang="en-US" altLang="zh-CN" dirty="0"/>
          </a:p>
          <a:p>
            <a:r>
              <a:rPr lang="zh-CN" altLang="en-US" dirty="0"/>
              <a:t>公司的专家们认为市场的认知是</a:t>
            </a:r>
            <a:r>
              <a:rPr lang="en-US" altLang="zh-CN" dirty="0"/>
              <a:t>—“</a:t>
            </a:r>
            <a:r>
              <a:rPr lang="zh-CN" altLang="en-US" dirty="0"/>
              <a:t>收录机，收录机，就要能 收能录”，随身听没有市场，</a:t>
            </a:r>
            <a:endParaRPr lang="en-US" altLang="zh-CN" dirty="0"/>
          </a:p>
          <a:p>
            <a:r>
              <a:rPr lang="zh-CN" altLang="en-US" dirty="0"/>
              <a:t>他们还做了多次市场调查，来证明大众不会喜欢“只能放音乐， 不能录音乐的小玩意”</a:t>
            </a:r>
            <a:endParaRPr lang="en-US" altLang="zh-CN" dirty="0"/>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Inventions</a:t>
            </a:r>
            <a:endParaRPr lang="en-US" dirty="0"/>
          </a:p>
        </p:txBody>
      </p:sp>
      <p:pic>
        <p:nvPicPr>
          <p:cNvPr id="1026" name="Picture 2" descr="http://www.leonardodavincisinventions.com/wp-content/uploads/2012/02/leonardo-da-vinci-bird-wing-with-mechanical-connections.jpg"/>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1524001" y="1447801"/>
            <a:ext cx="7243599" cy="46259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leonardodavincisinventions.com/wp-content/uploads/2012/02/Da-Vinci-glid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7200" y="1946841"/>
            <a:ext cx="6400800" cy="491115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索尼的 </a:t>
            </a:r>
            <a:r>
              <a:rPr lang="en-US" dirty="0"/>
              <a:t>Walkman</a:t>
            </a:r>
            <a:endParaRPr lang="en-US" dirty="0"/>
          </a:p>
        </p:txBody>
      </p:sp>
      <p:pic>
        <p:nvPicPr>
          <p:cNvPr id="1026" name="Picture 2" descr="http://static.erodov.com/reviews/other/technology-timeline-1978-2008/4.jpg"/>
          <p:cNvPicPr>
            <a:picLocks noChangeAspect="1" noChangeArrowheads="1"/>
          </p:cNvPicPr>
          <p:nvPr/>
        </p:nvPicPr>
        <p:blipFill>
          <a:blip r:embed="rId1" cstate="print"/>
          <a:srcRect/>
          <a:stretch>
            <a:fillRect/>
          </a:stretch>
        </p:blipFill>
        <p:spPr bwMode="auto">
          <a:xfrm>
            <a:off x="1981201" y="1720850"/>
            <a:ext cx="2209800" cy="3094958"/>
          </a:xfrm>
          <a:prstGeom prst="rect">
            <a:avLst/>
          </a:prstGeom>
          <a:noFill/>
        </p:spPr>
      </p:pic>
      <p:sp>
        <p:nvSpPr>
          <p:cNvPr id="5" name="TextBox 4"/>
          <p:cNvSpPr txBox="1"/>
          <p:nvPr/>
        </p:nvSpPr>
        <p:spPr>
          <a:xfrm>
            <a:off x="5410200" y="2286001"/>
            <a:ext cx="4876800" cy="1323439"/>
          </a:xfrm>
          <a:prstGeom prst="rect">
            <a:avLst/>
          </a:prstGeom>
          <a:noFill/>
        </p:spPr>
        <p:txBody>
          <a:bodyPr wrap="square" rtlCol="0">
            <a:spAutoFit/>
          </a:bodyPr>
          <a:lstStyle/>
          <a:p>
            <a:pPr>
              <a:buFont typeface="Arial" panose="020B0604020202020204" pitchFamily="34" charset="0"/>
              <a:buChar char="•"/>
            </a:pPr>
            <a:r>
              <a:rPr lang="en-US" sz="2000" dirty="0">
                <a:latin typeface="+mj-lt"/>
              </a:rPr>
              <a:t>1979: </a:t>
            </a:r>
            <a:r>
              <a:rPr lang="zh-CN" altLang="en-US" sz="2000" dirty="0">
                <a:latin typeface="+mj-lt"/>
              </a:rPr>
              <a:t>发布 </a:t>
            </a:r>
            <a:r>
              <a:rPr lang="en-US" altLang="zh-CN" sz="2000" dirty="0">
                <a:latin typeface="+mj-lt"/>
              </a:rPr>
              <a:t>2.2</a:t>
            </a:r>
            <a:r>
              <a:rPr lang="zh-CN" altLang="en-US" sz="2000" dirty="0">
                <a:latin typeface="+mj-lt"/>
              </a:rPr>
              <a:t>亿台</a:t>
            </a:r>
            <a:endParaRPr lang="en-US" altLang="zh-CN" sz="2000" dirty="0">
              <a:latin typeface="+mj-lt"/>
            </a:endParaRPr>
          </a:p>
          <a:p>
            <a:pPr>
              <a:buFont typeface="Arial" panose="020B0604020202020204" pitchFamily="34" charset="0"/>
              <a:buChar char="•"/>
            </a:pPr>
            <a:r>
              <a:rPr lang="zh-CN" altLang="en-US" sz="2000" dirty="0">
                <a:latin typeface="+mj-lt"/>
              </a:rPr>
              <a:t>开辟了一个行业</a:t>
            </a:r>
            <a:endParaRPr lang="en-US" altLang="zh-CN" sz="2000" dirty="0">
              <a:latin typeface="+mj-lt"/>
            </a:endParaRPr>
          </a:p>
          <a:p>
            <a:pPr>
              <a:buFont typeface="Arial" panose="020B0604020202020204" pitchFamily="34" charset="0"/>
              <a:buChar char="•"/>
            </a:pPr>
            <a:r>
              <a:rPr lang="en-US" altLang="zh-CN" sz="2000" dirty="0">
                <a:latin typeface="+mj-lt"/>
              </a:rPr>
              <a:t>1986</a:t>
            </a:r>
            <a:r>
              <a:rPr lang="zh-CN" altLang="en-US" sz="2000" dirty="0">
                <a:latin typeface="+mj-lt"/>
              </a:rPr>
              <a:t>年，</a:t>
            </a:r>
            <a:r>
              <a:rPr lang="en-US" altLang="zh-CN" sz="2000" dirty="0">
                <a:latin typeface="+mj-lt"/>
              </a:rPr>
              <a:t>Walkman </a:t>
            </a:r>
            <a:r>
              <a:rPr lang="zh-CN" altLang="en-US" sz="2000" dirty="0">
                <a:latin typeface="+mj-lt"/>
              </a:rPr>
              <a:t>被加入牛津英语词典</a:t>
            </a:r>
            <a:endParaRPr lang="en-US" altLang="zh-CN" sz="2000" dirty="0">
              <a:latin typeface="+mj-lt"/>
            </a:endParaRPr>
          </a:p>
          <a:p>
            <a:pPr>
              <a:buFont typeface="Arial" panose="020B0604020202020204" pitchFamily="34" charset="0"/>
              <a:buChar char="•"/>
            </a:pPr>
            <a:r>
              <a:rPr lang="zh-CN" altLang="en-US" sz="2000" dirty="0">
                <a:latin typeface="+mj-lt"/>
              </a:rPr>
              <a:t>（</a:t>
            </a:r>
            <a:r>
              <a:rPr lang="en-US" altLang="zh-CN" sz="2000" dirty="0">
                <a:latin typeface="+mj-lt"/>
                <a:hlinkClick r:id="rId2"/>
              </a:rPr>
              <a:t>link</a:t>
            </a:r>
            <a:r>
              <a:rPr lang="zh-CN" altLang="en-US" sz="2000" dirty="0">
                <a:latin typeface="+mj-lt"/>
              </a:rPr>
              <a:t>）</a:t>
            </a:r>
            <a:endParaRPr lang="en-US" sz="2000" dirty="0">
              <a:latin typeface="+mj-lt"/>
            </a:endParaRPr>
          </a:p>
        </p:txBody>
      </p:sp>
      <p:pic>
        <p:nvPicPr>
          <p:cNvPr id="3" name="Picture 2" descr="https://pic4.zhimg.com/80/5ae88021f6c5b12beb1b576e9c1263b3_hd.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2400" y="3884020"/>
            <a:ext cx="2705100" cy="29739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学术的成功 </a:t>
            </a:r>
            <a:r>
              <a:rPr lang="en-US" altLang="zh-CN" dirty="0"/>
              <a:t>vs. </a:t>
            </a:r>
            <a:r>
              <a:rPr lang="zh-CN" altLang="en-US" dirty="0"/>
              <a:t>商业的成功</a:t>
            </a:r>
            <a:endParaRPr lang="en-US" dirty="0"/>
          </a:p>
        </p:txBody>
      </p:sp>
      <p:sp>
        <p:nvSpPr>
          <p:cNvPr id="3" name="Content Placeholder 2"/>
          <p:cNvSpPr>
            <a:spLocks noGrp="1"/>
          </p:cNvSpPr>
          <p:nvPr>
            <p:ph idx="1"/>
          </p:nvPr>
        </p:nvSpPr>
        <p:spPr/>
        <p:txBody>
          <a:bodyPr>
            <a:normAutofit fontScale="92500" lnSpcReduction="10000"/>
          </a:bodyPr>
          <a:lstStyle/>
          <a:p>
            <a:pPr>
              <a:lnSpc>
                <a:spcPct val="110000"/>
              </a:lnSpc>
            </a:pPr>
            <a:r>
              <a:rPr lang="zh-CN" altLang="en-US" dirty="0"/>
              <a:t>统计数据表明，</a:t>
            </a:r>
            <a:r>
              <a:rPr lang="en-US" altLang="zh-CN" dirty="0"/>
              <a:t>70%</a:t>
            </a:r>
            <a:r>
              <a:rPr lang="zh-CN" altLang="en-US" dirty="0"/>
              <a:t>的创新者说，他们最成功的创新，是在他们的拿手领域之外发现的。 </a:t>
            </a:r>
            <a:endParaRPr lang="en-US" altLang="zh-CN" dirty="0"/>
          </a:p>
          <a:p>
            <a:pPr>
              <a:lnSpc>
                <a:spcPct val="110000"/>
              </a:lnSpc>
              <a:buNone/>
            </a:pPr>
            <a:endParaRPr lang="en-US" dirty="0"/>
          </a:p>
          <a:p>
            <a:pPr>
              <a:lnSpc>
                <a:spcPct val="110000"/>
              </a:lnSpc>
            </a:pPr>
            <a:r>
              <a:rPr lang="en-US" dirty="0"/>
              <a:t>Xerox PARC </a:t>
            </a:r>
            <a:r>
              <a:rPr lang="zh-CN" altLang="en-US" dirty="0"/>
              <a:t>实验室诞生了四位图灵奖获得者，和无数领先于时代的发明，但是只有一个发明获得商业成功（激光打印机）</a:t>
            </a:r>
            <a:endParaRPr lang="en-US" dirty="0"/>
          </a:p>
          <a:p>
            <a:pPr lvl="1">
              <a:lnSpc>
                <a:spcPct val="110000"/>
              </a:lnSpc>
            </a:pPr>
            <a:r>
              <a:rPr lang="en-US" dirty="0"/>
              <a:t>GUI, Ethernet, Mouse, WYSIWYG, Laptop, </a:t>
            </a:r>
            <a:r>
              <a:rPr lang="en-US" dirty="0" err="1"/>
              <a:t>SmallTalk</a:t>
            </a:r>
            <a:r>
              <a:rPr lang="en-US" dirty="0"/>
              <a:t>, Video Processing …</a:t>
            </a:r>
            <a:endParaRPr lang="en-US" dirty="0"/>
          </a:p>
          <a:p>
            <a:pPr lvl="1">
              <a:lnSpc>
                <a:spcPct val="110000"/>
              </a:lnSpc>
            </a:pPr>
            <a:r>
              <a:rPr lang="zh-CN" altLang="en-US" dirty="0"/>
              <a:t>两个没有本科文凭的业余爱好者实现了商业的创新（</a:t>
            </a:r>
            <a:r>
              <a:rPr lang="en-US" altLang="zh-CN" dirty="0"/>
              <a:t>S</a:t>
            </a:r>
            <a:r>
              <a:rPr lang="en-US" dirty="0"/>
              <a:t>teve Jobs, Bill Gates)</a:t>
            </a:r>
            <a:endParaRPr lang="en-US" dirty="0"/>
          </a:p>
          <a:p>
            <a:pPr marL="118745" indent="0">
              <a:lnSpc>
                <a:spcPct val="110000"/>
              </a:lnSpc>
              <a:buNone/>
            </a:pPr>
            <a:endParaRPr lang="en-US" dirty="0"/>
          </a:p>
          <a:p>
            <a:pPr>
              <a:lnSpc>
                <a:spcPct val="110000"/>
              </a:lnSpc>
            </a:pPr>
            <a:r>
              <a:rPr lang="zh-CN" altLang="en-US" dirty="0"/>
              <a:t>马云是学</a:t>
            </a:r>
            <a:r>
              <a:rPr lang="en-US" altLang="zh-CN" dirty="0"/>
              <a:t>B2B </a:t>
            </a:r>
            <a:r>
              <a:rPr lang="zh-CN" altLang="en-US" dirty="0"/>
              <a:t>专业的么？</a:t>
            </a:r>
            <a:endParaRPr lang="en-US" dirty="0"/>
          </a:p>
          <a:p>
            <a:pPr>
              <a:lnSpc>
                <a:spcPct val="110000"/>
              </a:lnSpc>
              <a:buNone/>
            </a:pPr>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技术创新是关键？</a:t>
            </a:r>
            <a:endParaRPr lang="en-US" dirty="0"/>
          </a:p>
        </p:txBody>
      </p:sp>
      <p:pic>
        <p:nvPicPr>
          <p:cNvPr id="1026" name="Picture 2"/>
          <p:cNvPicPr>
            <a:picLocks noChangeAspect="1" noChangeArrowheads="1"/>
          </p:cNvPicPr>
          <p:nvPr/>
        </p:nvPicPr>
        <p:blipFill>
          <a:blip r:embed="rId1" cstate="print"/>
          <a:srcRect/>
          <a:stretch>
            <a:fillRect/>
          </a:stretch>
        </p:blipFill>
        <p:spPr bwMode="auto">
          <a:xfrm>
            <a:off x="2686050" y="1528764"/>
            <a:ext cx="6819900" cy="3800475"/>
          </a:xfrm>
          <a:prstGeom prst="rect">
            <a:avLst/>
          </a:prstGeom>
          <a:noFill/>
          <a:ln w="9525">
            <a:noFill/>
            <a:miter lim="800000"/>
            <a:headEnd/>
            <a:tailEnd/>
          </a:ln>
        </p:spPr>
      </p:pic>
      <p:sp>
        <p:nvSpPr>
          <p:cNvPr id="4" name="TextBox 3"/>
          <p:cNvSpPr txBox="1"/>
          <p:nvPr/>
        </p:nvSpPr>
        <p:spPr>
          <a:xfrm>
            <a:off x="2362200" y="5943600"/>
            <a:ext cx="8001000" cy="369332"/>
          </a:xfrm>
          <a:prstGeom prst="rect">
            <a:avLst/>
          </a:prstGeom>
          <a:noFill/>
        </p:spPr>
        <p:txBody>
          <a:bodyPr wrap="square" rtlCol="0">
            <a:spAutoFit/>
          </a:bodyPr>
          <a:lstStyle/>
          <a:p>
            <a:r>
              <a:rPr lang="zh-CN" altLang="en-US" dirty="0"/>
              <a:t>最高端的手机在发布之后就失败了</a:t>
            </a: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Iridiu</a:t>
            </a:r>
            <a:r>
              <a:rPr lang="en-US" altLang="zh-CN" dirty="0"/>
              <a:t>m(</a:t>
            </a:r>
            <a:r>
              <a:rPr lang="zh-CN" altLang="en-US" dirty="0"/>
              <a:t>铱星计划</a:t>
            </a:r>
            <a:r>
              <a:rPr lang="en-US" altLang="zh-CN" dirty="0"/>
              <a:t>)</a:t>
            </a:r>
            <a:r>
              <a:rPr lang="en-US" dirty="0"/>
              <a:t> </a:t>
            </a:r>
            <a:endParaRPr lang="en-US" dirty="0"/>
          </a:p>
        </p:txBody>
      </p:sp>
      <p:sp>
        <p:nvSpPr>
          <p:cNvPr id="3" name="Content Placeholder 2"/>
          <p:cNvSpPr>
            <a:spLocks noGrp="1"/>
          </p:cNvSpPr>
          <p:nvPr>
            <p:ph idx="1"/>
          </p:nvPr>
        </p:nvSpPr>
        <p:spPr/>
        <p:txBody>
          <a:bodyPr/>
          <a:lstStyle/>
          <a:p>
            <a:r>
              <a:rPr lang="zh-CN" altLang="en-US" dirty="0"/>
              <a:t>最先进的技术</a:t>
            </a:r>
            <a:endParaRPr lang="en-US" dirty="0"/>
          </a:p>
          <a:p>
            <a:r>
              <a:rPr lang="en-US" dirty="0"/>
              <a:t>66 </a:t>
            </a:r>
            <a:r>
              <a:rPr lang="zh-CN" altLang="en-US" dirty="0"/>
              <a:t>颗卫星保证任何时间地点的通信</a:t>
            </a:r>
            <a:endParaRPr lang="en-US" dirty="0"/>
          </a:p>
          <a:p>
            <a:r>
              <a:rPr lang="en-US" dirty="0"/>
              <a:t>1998.11 </a:t>
            </a:r>
            <a:r>
              <a:rPr lang="zh-CN" altLang="en-US" dirty="0"/>
              <a:t>启动</a:t>
            </a:r>
            <a:endParaRPr lang="en-US" dirty="0"/>
          </a:p>
          <a:p>
            <a:r>
              <a:rPr lang="en-US" dirty="0"/>
              <a:t>1999.8   </a:t>
            </a:r>
            <a:r>
              <a:rPr lang="zh-CN" altLang="en-US" dirty="0"/>
              <a:t>进入破产程序</a:t>
            </a:r>
            <a:endParaRPr lang="en-US" dirty="0"/>
          </a:p>
          <a:p>
            <a:pPr>
              <a:buNone/>
            </a:pPr>
            <a:endParaRPr lang="en-US" dirty="0"/>
          </a:p>
        </p:txBody>
      </p:sp>
      <p:pic>
        <p:nvPicPr>
          <p:cNvPr id="88070" name="Picture 6" descr="satellite phone motorola 9505a"/>
          <p:cNvPicPr>
            <a:picLocks noChangeAspect="1" noChangeArrowheads="1"/>
          </p:cNvPicPr>
          <p:nvPr/>
        </p:nvPicPr>
        <p:blipFill>
          <a:blip r:embed="rId1" cstate="print"/>
          <a:srcRect/>
          <a:stretch>
            <a:fillRect/>
          </a:stretch>
        </p:blipFill>
        <p:spPr bwMode="auto">
          <a:xfrm>
            <a:off x="8505826" y="3048000"/>
            <a:ext cx="2162175" cy="3619500"/>
          </a:xfrm>
          <a:prstGeom prst="rect">
            <a:avLst/>
          </a:prstGeom>
          <a:noFill/>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创新体现在很多别的方面</a:t>
            </a:r>
            <a:endParaRPr lang="en-US" dirty="0"/>
          </a:p>
        </p:txBody>
      </p:sp>
      <p:sp>
        <p:nvSpPr>
          <p:cNvPr id="3" name="Content Placeholder 2"/>
          <p:cNvSpPr>
            <a:spLocks noGrp="1"/>
          </p:cNvSpPr>
          <p:nvPr>
            <p:ph idx="1"/>
          </p:nvPr>
        </p:nvSpPr>
        <p:spPr/>
        <p:txBody>
          <a:bodyPr>
            <a:normAutofit fontScale="92500" lnSpcReduction="10000"/>
          </a:bodyPr>
          <a:lstStyle/>
          <a:p>
            <a:r>
              <a:rPr lang="zh-CN" altLang="en-US" dirty="0"/>
              <a:t>商业模式的创新</a:t>
            </a:r>
            <a:endParaRPr lang="en-US" altLang="zh-CN" dirty="0"/>
          </a:p>
          <a:p>
            <a:pPr lvl="1"/>
            <a:r>
              <a:rPr lang="zh-CN" altLang="en-US" dirty="0"/>
              <a:t>在网上交易图书和其他商品</a:t>
            </a:r>
            <a:endParaRPr lang="en-US" altLang="zh-CN" dirty="0"/>
          </a:p>
          <a:p>
            <a:pPr lvl="1"/>
            <a:r>
              <a:rPr lang="zh-CN" altLang="en-US" dirty="0"/>
              <a:t>网络竞拍</a:t>
            </a:r>
            <a:endParaRPr lang="en-US" altLang="zh-CN" dirty="0"/>
          </a:p>
          <a:p>
            <a:pPr lvl="1"/>
            <a:r>
              <a:rPr lang="zh-CN" altLang="en-US" dirty="0"/>
              <a:t>网络小额交易和支付</a:t>
            </a:r>
            <a:endParaRPr lang="en-US" altLang="zh-CN" dirty="0"/>
          </a:p>
          <a:p>
            <a:pPr lvl="1"/>
            <a:r>
              <a:rPr lang="zh-CN" altLang="en-US" dirty="0"/>
              <a:t>用户体验的创新</a:t>
            </a:r>
            <a:endParaRPr lang="en-US" altLang="zh-CN" dirty="0"/>
          </a:p>
          <a:p>
            <a:pPr lvl="2"/>
            <a:r>
              <a:rPr lang="en-US" altLang="zh-CN" dirty="0"/>
              <a:t>www.hao123.com </a:t>
            </a:r>
            <a:r>
              <a:rPr lang="zh-CN" altLang="en-US" dirty="0"/>
              <a:t>有什么技术上的创新么？</a:t>
            </a:r>
            <a:endParaRPr lang="zh-CN" altLang="en-US" dirty="0"/>
          </a:p>
          <a:p>
            <a:r>
              <a:rPr lang="en-US" altLang="zh-CN" dirty="0"/>
              <a:t>iPod </a:t>
            </a:r>
            <a:r>
              <a:rPr lang="zh-CN" altLang="en-US" dirty="0"/>
              <a:t>在用户界面上的创新</a:t>
            </a:r>
            <a:endParaRPr lang="en-US" altLang="zh-CN" dirty="0"/>
          </a:p>
          <a:p>
            <a:r>
              <a:rPr lang="zh-CN" altLang="en-US" dirty="0"/>
              <a:t>生态系统的创新 </a:t>
            </a:r>
            <a:r>
              <a:rPr lang="en-US" altLang="zh-CN" dirty="0"/>
              <a:t> </a:t>
            </a:r>
            <a:endParaRPr lang="en-US" altLang="zh-CN" dirty="0"/>
          </a:p>
          <a:p>
            <a:pPr lvl="1"/>
            <a:r>
              <a:rPr lang="en-US" altLang="zh-CN" dirty="0"/>
              <a:t>Apple </a:t>
            </a:r>
            <a:r>
              <a:rPr lang="zh-CN" altLang="en-US" dirty="0"/>
              <a:t>的 </a:t>
            </a:r>
            <a:r>
              <a:rPr lang="en-US" altLang="zh-CN" dirty="0"/>
              <a:t>App Store</a:t>
            </a:r>
            <a:r>
              <a:rPr lang="zh-CN" altLang="en-US" dirty="0"/>
              <a:t>实现了“便捷安全地从网上购买</a:t>
            </a:r>
            <a:r>
              <a:rPr lang="en-US" altLang="zh-CN" dirty="0"/>
              <a:t>/ </a:t>
            </a:r>
            <a:r>
              <a:rPr lang="zh-CN" altLang="en-US" dirty="0"/>
              <a:t>安装</a:t>
            </a:r>
            <a:r>
              <a:rPr lang="en-US" altLang="zh-CN" dirty="0"/>
              <a:t>/ </a:t>
            </a:r>
            <a:r>
              <a:rPr lang="zh-CN" altLang="en-US" dirty="0"/>
              <a:t>评价软件和服务”，这 是一个很大的创新。</a:t>
            </a:r>
            <a:endParaRPr lang="en-US" altLang="zh-CN" dirty="0"/>
          </a:p>
          <a:p>
            <a:pPr lvl="1"/>
            <a:r>
              <a:rPr lang="en-US" altLang="zh-CN" dirty="0"/>
              <a:t> iPhone/iPod/iTunes</a:t>
            </a:r>
            <a:r>
              <a:rPr lang="zh-CN" altLang="en-US" dirty="0"/>
              <a:t>客户端软件</a:t>
            </a:r>
            <a:r>
              <a:rPr lang="en-US" altLang="zh-CN" dirty="0"/>
              <a:t>/iTunes</a:t>
            </a:r>
            <a:r>
              <a:rPr lang="zh-CN" altLang="en-US" dirty="0"/>
              <a:t>网站在音乐购买</a:t>
            </a:r>
            <a:r>
              <a:rPr lang="en-US" altLang="zh-CN" dirty="0"/>
              <a:t>/ </a:t>
            </a:r>
            <a:r>
              <a:rPr lang="zh-CN" altLang="en-US" dirty="0"/>
              <a:t>同步</a:t>
            </a:r>
            <a:r>
              <a:rPr lang="en-US" altLang="zh-CN" dirty="0"/>
              <a:t>/ </a:t>
            </a:r>
            <a:r>
              <a:rPr lang="zh-CN" altLang="en-US" dirty="0"/>
              <a:t>播放整个流程中 整合的创新。</a:t>
            </a:r>
            <a:endParaRPr lang="en-US" altLang="zh-CN"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创新不是堆砌功能</a:t>
            </a:r>
            <a:endParaRPr lang="en-US" dirty="0"/>
          </a:p>
        </p:txBody>
      </p:sp>
      <p:sp>
        <p:nvSpPr>
          <p:cNvPr id="3" name="Content Placeholder 2"/>
          <p:cNvSpPr>
            <a:spLocks noGrp="1"/>
          </p:cNvSpPr>
          <p:nvPr>
            <p:ph idx="1"/>
          </p:nvPr>
        </p:nvSpPr>
        <p:spPr/>
        <p:txBody>
          <a:bodyPr>
            <a:normAutofit/>
          </a:bodyPr>
          <a:lstStyle/>
          <a:p>
            <a:pPr fontAlgn="ctr"/>
            <a:r>
              <a:rPr lang="zh-CN" altLang="en-US" dirty="0"/>
              <a:t>茶壶的功能</a:t>
            </a:r>
            <a:endParaRPr lang="zh-CN" altLang="en-US" dirty="0"/>
          </a:p>
          <a:p>
            <a:pPr lvl="1" fontAlgn="ctr"/>
            <a:r>
              <a:rPr lang="zh-CN" altLang="en-US" dirty="0"/>
              <a:t>茶壶盖</a:t>
            </a:r>
            <a:endParaRPr lang="zh-CN" altLang="en-US" dirty="0"/>
          </a:p>
          <a:p>
            <a:pPr lvl="1" fontAlgn="ctr"/>
            <a:r>
              <a:rPr lang="zh-CN" altLang="en-US" dirty="0"/>
              <a:t>茶壶体</a:t>
            </a:r>
            <a:endParaRPr lang="zh-CN" altLang="en-US" dirty="0"/>
          </a:p>
          <a:p>
            <a:pPr lvl="1" fontAlgn="ctr"/>
            <a:r>
              <a:rPr lang="zh-CN" altLang="en-US" dirty="0"/>
              <a:t>茶壶把</a:t>
            </a:r>
            <a:endParaRPr lang="zh-CN" altLang="en-US" dirty="0"/>
          </a:p>
          <a:p>
            <a:pPr lvl="1" fontAlgn="ctr"/>
            <a:r>
              <a:rPr lang="zh-CN" altLang="en-US" dirty="0"/>
              <a:t>茶壶嘴</a:t>
            </a:r>
            <a:endParaRPr lang="zh-CN" altLang="en-US" dirty="0"/>
          </a:p>
          <a:p>
            <a:pPr fontAlgn="ctr"/>
            <a:r>
              <a:rPr lang="zh-CN" altLang="en-US" dirty="0"/>
              <a:t>各个功能还要有机结合起来，满足用户的需求</a:t>
            </a:r>
            <a:endParaRPr lang="zh-CN" altLang="en-US" dirty="0"/>
          </a:p>
          <a:p>
            <a:pPr fontAlgn="ctr"/>
            <a:r>
              <a:rPr lang="zh-CN" altLang="en-US" dirty="0"/>
              <a:t>下面的茶壶满足了用户的需求了么？</a:t>
            </a:r>
            <a:endParaRPr lang="zh-CN"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1" cstate="print"/>
          <a:srcRect/>
          <a:stretch>
            <a:fillRect/>
          </a:stretch>
        </p:blipFill>
        <p:spPr bwMode="auto">
          <a:xfrm>
            <a:off x="2590800" y="0"/>
            <a:ext cx="6858000" cy="6858000"/>
          </a:xfrm>
          <a:prstGeom prst="rect">
            <a:avLst/>
          </a:prstGeom>
          <a:noFill/>
          <a:ln w="9525">
            <a:noFill/>
            <a:miter lim="800000"/>
            <a:headEnd/>
            <a:tailEnd/>
          </a:ln>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cstate="print"/>
          <a:srcRect/>
          <a:stretch>
            <a:fillRect/>
          </a:stretch>
        </p:blipFill>
        <p:spPr bwMode="auto">
          <a:xfrm>
            <a:off x="3505201" y="1676400"/>
            <a:ext cx="5242801" cy="5181600"/>
          </a:xfrm>
          <a:prstGeom prst="rect">
            <a:avLst/>
          </a:prstGeom>
          <a:noFill/>
          <a:ln w="9525">
            <a:noFill/>
            <a:miter lim="800000"/>
            <a:headEnd/>
            <a:tailEnd/>
          </a:ln>
        </p:spPr>
      </p:pic>
      <p:pic>
        <p:nvPicPr>
          <p:cNvPr id="1027" name="Picture 3"/>
          <p:cNvPicPr>
            <a:picLocks noChangeAspect="1" noChangeArrowheads="1"/>
          </p:cNvPicPr>
          <p:nvPr/>
        </p:nvPicPr>
        <p:blipFill>
          <a:blip r:embed="rId2" cstate="print"/>
          <a:srcRect/>
          <a:stretch>
            <a:fillRect/>
          </a:stretch>
        </p:blipFill>
        <p:spPr bwMode="auto">
          <a:xfrm>
            <a:off x="3581401" y="1744136"/>
            <a:ext cx="5017753" cy="5037665"/>
          </a:xfrm>
          <a:prstGeom prst="rect">
            <a:avLst/>
          </a:prstGeom>
          <a:noFill/>
          <a:ln w="9525">
            <a:noFill/>
            <a:miter lim="800000"/>
            <a:headEnd/>
            <a:tailEnd/>
          </a:ln>
        </p:spPr>
      </p:pic>
      <p:pic>
        <p:nvPicPr>
          <p:cNvPr id="1028" name="Picture 4"/>
          <p:cNvPicPr>
            <a:picLocks noChangeAspect="1" noChangeArrowheads="1"/>
          </p:cNvPicPr>
          <p:nvPr/>
        </p:nvPicPr>
        <p:blipFill>
          <a:blip r:embed="rId3" cstate="print"/>
          <a:srcRect/>
          <a:stretch>
            <a:fillRect/>
          </a:stretch>
        </p:blipFill>
        <p:spPr bwMode="auto">
          <a:xfrm>
            <a:off x="3581400" y="1676401"/>
            <a:ext cx="5091738" cy="5112105"/>
          </a:xfrm>
          <a:prstGeom prst="rect">
            <a:avLst/>
          </a:prstGeom>
          <a:noFill/>
          <a:ln w="9525">
            <a:noFill/>
            <a:miter lim="800000"/>
            <a:headEnd/>
            <a:tailEnd/>
          </a:ln>
        </p:spPr>
      </p:pic>
      <p:pic>
        <p:nvPicPr>
          <p:cNvPr id="1029" name="Picture 5"/>
          <p:cNvPicPr>
            <a:picLocks noChangeAspect="1" noChangeArrowheads="1"/>
          </p:cNvPicPr>
          <p:nvPr/>
        </p:nvPicPr>
        <p:blipFill>
          <a:blip r:embed="rId4" cstate="print"/>
          <a:srcRect/>
          <a:stretch>
            <a:fillRect/>
          </a:stretch>
        </p:blipFill>
        <p:spPr bwMode="auto">
          <a:xfrm>
            <a:off x="3505201" y="1676400"/>
            <a:ext cx="5319913" cy="5105400"/>
          </a:xfrm>
          <a:prstGeom prst="rect">
            <a:avLst/>
          </a:prstGeom>
          <a:noFill/>
          <a:ln w="9525">
            <a:noFill/>
            <a:miter lim="800000"/>
            <a:headEnd/>
            <a:tailEnd/>
          </a:ln>
        </p:spPr>
      </p:pic>
      <p:sp>
        <p:nvSpPr>
          <p:cNvPr id="2" name="Title 1"/>
          <p:cNvSpPr>
            <a:spLocks noGrp="1"/>
          </p:cNvSpPr>
          <p:nvPr>
            <p:ph type="title"/>
          </p:nvPr>
        </p:nvSpPr>
        <p:spPr/>
        <p:txBody>
          <a:bodyPr>
            <a:normAutofit/>
          </a:bodyPr>
          <a:lstStyle/>
          <a:p>
            <a:r>
              <a:rPr lang="en-US" dirty="0"/>
              <a:t>Innovation != adding more features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20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7"/>
                                        </p:tgtEl>
                                        <p:attrNameLst>
                                          <p:attrName>style.visibility</p:attrName>
                                        </p:attrNameLst>
                                      </p:cBhvr>
                                      <p:to>
                                        <p:strVal val="visible"/>
                                      </p:to>
                                    </p:set>
                                    <p:animEffect transition="in" filter="fade">
                                      <p:cBhvr>
                                        <p:cTn id="12" dur="2000"/>
                                        <p:tgtEl>
                                          <p:spTgt spid="102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8"/>
                                        </p:tgtEl>
                                        <p:attrNameLst>
                                          <p:attrName>style.visibility</p:attrName>
                                        </p:attrNameLst>
                                      </p:cBhvr>
                                      <p:to>
                                        <p:strVal val="visible"/>
                                      </p:to>
                                    </p:set>
                                    <p:animEffect transition="in" filter="fade">
                                      <p:cBhvr>
                                        <p:cTn id="17" dur="2000"/>
                                        <p:tgtEl>
                                          <p:spTgt spid="102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29"/>
                                        </p:tgtEl>
                                        <p:attrNameLst>
                                          <p:attrName>style.visibility</p:attrName>
                                        </p:attrNameLst>
                                      </p:cBhvr>
                                      <p:to>
                                        <p:strVal val="visible"/>
                                      </p:to>
                                    </p:set>
                                    <p:animEffect transition="in" filter="fade">
                                      <p:cBhvr>
                                        <p:cTn id="22" dur="2000"/>
                                        <p:tgtEl>
                                          <p:spTgt spid="1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迷思</a:t>
            </a:r>
            <a:r>
              <a:rPr lang="en-US" dirty="0"/>
              <a:t> #7: </a:t>
            </a:r>
            <a:r>
              <a:rPr lang="zh-CN" altLang="en-US" dirty="0"/>
              <a:t>成功的公司更能创新</a:t>
            </a:r>
            <a:endParaRPr lang="en-US" dirty="0"/>
          </a:p>
        </p:txBody>
      </p:sp>
      <p:sp>
        <p:nvSpPr>
          <p:cNvPr id="3" name="Content Placeholder 2"/>
          <p:cNvSpPr>
            <a:spLocks noGrp="1"/>
          </p:cNvSpPr>
          <p:nvPr>
            <p:ph idx="1"/>
          </p:nvPr>
        </p:nvSpPr>
        <p:spPr/>
        <p:txBody>
          <a:bodyPr>
            <a:normAutofit/>
          </a:bodyPr>
          <a:lstStyle/>
          <a:p>
            <a:r>
              <a:rPr lang="zh-CN" altLang="en-US" dirty="0"/>
              <a:t>创新者的两难</a:t>
            </a:r>
            <a:endParaRPr lang="en-US" altLang="zh-CN" dirty="0"/>
          </a:p>
          <a:p>
            <a:pPr lvl="1"/>
            <a:r>
              <a:rPr lang="zh-CN" altLang="en-US" dirty="0"/>
              <a:t>如果公司不断</a:t>
            </a:r>
            <a:r>
              <a:rPr lang="zh-CN" altLang="en-US" b="1" dirty="0"/>
              <a:t>满足已有用户需求</a:t>
            </a:r>
            <a:r>
              <a:rPr lang="zh-CN" altLang="en-US" dirty="0"/>
              <a:t>，则产品在趋于饱和的市场缓慢发展，在产品的生命周期结束后，不免会被新的颠覆性创新淘汰；如果公司</a:t>
            </a:r>
            <a:r>
              <a:rPr lang="zh-CN" altLang="en-US" b="1" dirty="0"/>
              <a:t>主动寻找颠覆性创新</a:t>
            </a:r>
            <a:r>
              <a:rPr lang="zh-CN" altLang="en-US" dirty="0"/>
              <a:t>，则遭到公司内部流程、价值观和文化的排斥。</a:t>
            </a:r>
            <a:endParaRPr lang="en-US" altLang="zh-CN" dirty="0"/>
          </a:p>
          <a:p>
            <a:r>
              <a:rPr lang="zh-CN" altLang="en-US" dirty="0"/>
              <a:t>现实</a:t>
            </a:r>
            <a:endParaRPr lang="en-US" altLang="zh-CN" dirty="0"/>
          </a:p>
          <a:p>
            <a:pPr lvl="1"/>
            <a:r>
              <a:rPr lang="zh-CN" altLang="en-US" dirty="0"/>
              <a:t>成功的企业要满足股东们巨大的期望值</a:t>
            </a:r>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两种技术</a:t>
            </a:r>
            <a:endParaRPr lang="en-US" dirty="0"/>
          </a:p>
        </p:txBody>
      </p:sp>
      <p:sp>
        <p:nvSpPr>
          <p:cNvPr id="3" name="Content Placeholder 2"/>
          <p:cNvSpPr>
            <a:spLocks noGrp="1"/>
          </p:cNvSpPr>
          <p:nvPr>
            <p:ph idx="1"/>
          </p:nvPr>
        </p:nvSpPr>
        <p:spPr/>
        <p:txBody>
          <a:bodyPr>
            <a:normAutofit fontScale="70000" lnSpcReduction="20000"/>
          </a:bodyPr>
          <a:lstStyle/>
          <a:p>
            <a:pPr>
              <a:lnSpc>
                <a:spcPct val="120000"/>
              </a:lnSpc>
            </a:pPr>
            <a:r>
              <a:rPr lang="zh-CN" altLang="en-US" dirty="0"/>
              <a:t>维持性的技术（</a:t>
            </a:r>
            <a:r>
              <a:rPr lang="en-US" altLang="zh-CN" dirty="0"/>
              <a:t>Sustaining Technology</a:t>
            </a:r>
            <a:r>
              <a:rPr lang="zh-CN" altLang="en-US" dirty="0"/>
              <a:t>）</a:t>
            </a:r>
            <a:endParaRPr lang="en-US" altLang="zh-CN" dirty="0"/>
          </a:p>
          <a:p>
            <a:pPr lvl="1">
              <a:lnSpc>
                <a:spcPct val="120000"/>
              </a:lnSpc>
            </a:pPr>
            <a:r>
              <a:rPr lang="zh-CN" altLang="en-US" dirty="0"/>
              <a:t>公司了解（甚至拥有）核心技术 </a:t>
            </a:r>
            <a:endParaRPr lang="en-US" altLang="zh-CN" dirty="0"/>
          </a:p>
          <a:p>
            <a:pPr lvl="1">
              <a:lnSpc>
                <a:spcPct val="120000"/>
              </a:lnSpc>
            </a:pPr>
            <a:r>
              <a:rPr lang="zh-CN" altLang="en-US" dirty="0"/>
              <a:t>公司了解用户和竞争对手</a:t>
            </a:r>
            <a:endParaRPr lang="en-US" altLang="zh-CN" dirty="0"/>
          </a:p>
          <a:p>
            <a:pPr lvl="1">
              <a:lnSpc>
                <a:spcPct val="120000"/>
              </a:lnSpc>
            </a:pPr>
            <a:r>
              <a:rPr lang="zh-CN" altLang="en-US" dirty="0"/>
              <a:t>市场趋于成熟，并且发展速度大致符合预期</a:t>
            </a:r>
            <a:endParaRPr lang="en-US" altLang="zh-CN" dirty="0"/>
          </a:p>
          <a:p>
            <a:pPr lvl="1">
              <a:lnSpc>
                <a:spcPct val="120000"/>
              </a:lnSpc>
            </a:pPr>
            <a:r>
              <a:rPr lang="zh-CN" altLang="en-US" dirty="0"/>
              <a:t>要在这个市场上赢，一个公司需要详尽的计划，坚决的执行力，和用户有良好的 沟通</a:t>
            </a:r>
            <a:endParaRPr lang="en-US" altLang="zh-CN" dirty="0"/>
          </a:p>
          <a:p>
            <a:pPr>
              <a:lnSpc>
                <a:spcPct val="120000"/>
              </a:lnSpc>
            </a:pPr>
            <a:r>
              <a:rPr lang="zh-CN" altLang="en-US" dirty="0"/>
              <a:t>颠覆性的技术（</a:t>
            </a:r>
            <a:r>
              <a:rPr lang="en-US" altLang="zh-CN" dirty="0"/>
              <a:t>Disruptive Technology</a:t>
            </a:r>
            <a:r>
              <a:rPr lang="zh-CN" altLang="en-US" dirty="0"/>
              <a:t>）</a:t>
            </a:r>
            <a:endParaRPr lang="en-US" altLang="zh-CN" dirty="0"/>
          </a:p>
          <a:p>
            <a:pPr lvl="1">
              <a:lnSpc>
                <a:spcPct val="120000"/>
              </a:lnSpc>
            </a:pPr>
            <a:r>
              <a:rPr lang="zh-CN" altLang="en-US" dirty="0"/>
              <a:t>这是一门新技术，很不稳定，经济效益也未必确定。（例如：在社交网络刚刚兴起的 时候，没有人知道这项新技术能带来什么经济上的收益。）</a:t>
            </a:r>
            <a:endParaRPr lang="en-US" altLang="zh-CN" dirty="0"/>
          </a:p>
          <a:p>
            <a:pPr lvl="1">
              <a:lnSpc>
                <a:spcPct val="120000"/>
              </a:lnSpc>
            </a:pPr>
            <a:r>
              <a:rPr lang="en-US" altLang="zh-CN" dirty="0"/>
              <a:t> </a:t>
            </a:r>
            <a:r>
              <a:rPr lang="zh-CN" altLang="en-US" dirty="0"/>
              <a:t>有很多未知因素：市场有多大，用户在哪里，有哪些竞争对手，成熟的商业模式 是什么</a:t>
            </a:r>
            <a:endParaRPr lang="en-US" altLang="zh-CN" dirty="0"/>
          </a:p>
          <a:p>
            <a:pPr lvl="1">
              <a:lnSpc>
                <a:spcPct val="120000"/>
              </a:lnSpc>
            </a:pPr>
            <a:r>
              <a:rPr lang="zh-CN" altLang="en-US" dirty="0"/>
              <a:t>专家对于颠覆性技术的估计大多数都是错误的</a:t>
            </a:r>
            <a:endParaRPr lang="zh-CN" altLang="en-US" dirty="0"/>
          </a:p>
          <a:p>
            <a:pPr lvl="1">
              <a:lnSpc>
                <a:spcPct val="120000"/>
              </a:lnSpc>
            </a:pPr>
            <a:r>
              <a:rPr lang="en-US" altLang="zh-CN" dirty="0"/>
              <a:t> </a:t>
            </a:r>
            <a:r>
              <a:rPr lang="zh-CN" altLang="en-US" dirty="0"/>
              <a:t>要在这个市场上赢，一个团队当然也需要计划，但是这个计划的目的是发现用户 （做出一个产品，看看什么样的用户会来），市场营销的目的是发现新的机会，而不是赚回投资</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发明 </a:t>
            </a:r>
            <a:r>
              <a:rPr lang="en-US" altLang="zh-CN" dirty="0"/>
              <a:t>… </a:t>
            </a:r>
            <a:r>
              <a:rPr lang="zh-CN" altLang="en-US" dirty="0"/>
              <a:t>实用</a:t>
            </a:r>
            <a:endParaRPr lang="en-US" dirty="0"/>
          </a:p>
        </p:txBody>
      </p:sp>
      <p:sp>
        <p:nvSpPr>
          <p:cNvPr id="3" name="Content Placeholder 2"/>
          <p:cNvSpPr>
            <a:spLocks noGrp="1"/>
          </p:cNvSpPr>
          <p:nvPr>
            <p:ph idx="1"/>
          </p:nvPr>
        </p:nvSpPr>
        <p:spPr>
          <a:xfrm>
            <a:off x="7543800" y="1775192"/>
            <a:ext cx="2667000" cy="4625609"/>
          </a:xfrm>
        </p:spPr>
        <p:txBody>
          <a:bodyPr/>
          <a:lstStyle/>
          <a:p>
            <a:r>
              <a:rPr lang="zh-CN" altLang="en-US" dirty="0"/>
              <a:t>发明想法出现：</a:t>
            </a:r>
            <a:endParaRPr lang="en-US" altLang="zh-CN" dirty="0"/>
          </a:p>
          <a:p>
            <a:pPr lvl="1"/>
            <a:r>
              <a:rPr lang="en-US" dirty="0"/>
              <a:t> 1493</a:t>
            </a:r>
            <a:endParaRPr lang="en-US" dirty="0"/>
          </a:p>
          <a:p>
            <a:r>
              <a:rPr lang="zh-CN" altLang="en-US" dirty="0"/>
              <a:t>第一个实用的直升飞机</a:t>
            </a:r>
            <a:r>
              <a:rPr lang="en-US" dirty="0"/>
              <a:t> </a:t>
            </a:r>
            <a:endParaRPr lang="en-US" dirty="0"/>
          </a:p>
          <a:p>
            <a:pPr lvl="1"/>
            <a:r>
              <a:rPr lang="en-US" dirty="0"/>
              <a:t>1936</a:t>
            </a:r>
            <a:endParaRPr lang="en-US" dirty="0"/>
          </a:p>
          <a:p>
            <a:pPr lvl="1"/>
            <a:r>
              <a:rPr lang="en-US" altLang="zh-CN" dirty="0"/>
              <a:t>443</a:t>
            </a:r>
            <a:r>
              <a:rPr lang="zh-CN" altLang="en-US" dirty="0"/>
              <a:t>年之后</a:t>
            </a:r>
            <a:endParaRPr lang="en-US" dirty="0"/>
          </a:p>
        </p:txBody>
      </p:sp>
      <p:pic>
        <p:nvPicPr>
          <p:cNvPr id="2050" name="Picture 2" descr="http://www.leonardodavincisinventions.com/wp-content/uploads/2012/02/leonardo-da-vinci-helicopter.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81201" y="1758949"/>
            <a:ext cx="5400675" cy="37338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4442160"/>
            <a:ext cx="4210050" cy="2447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zh-CN" altLang="en-US" dirty="0"/>
              <a:t>现有客户并不会告诉你颠覆式的需求</a:t>
            </a:r>
            <a:endParaRPr lang="en-US" dirty="0"/>
          </a:p>
        </p:txBody>
      </p:sp>
      <p:sp>
        <p:nvSpPr>
          <p:cNvPr id="3" name="Content Placeholder 2"/>
          <p:cNvSpPr>
            <a:spLocks noGrp="1"/>
          </p:cNvSpPr>
          <p:nvPr>
            <p:ph idx="1"/>
          </p:nvPr>
        </p:nvSpPr>
        <p:spPr/>
        <p:txBody>
          <a:bodyPr/>
          <a:lstStyle/>
          <a:p>
            <a:r>
              <a:rPr lang="zh-CN" altLang="en-US" dirty="0"/>
              <a:t>亨利</a:t>
            </a:r>
            <a:r>
              <a:rPr lang="en-US" altLang="zh-CN" dirty="0"/>
              <a:t>·</a:t>
            </a:r>
            <a:r>
              <a:rPr lang="zh-CN" altLang="en-US" dirty="0"/>
              <a:t>福特去做市场调查，他问马车夫们有什么需求，</a:t>
            </a:r>
            <a:endParaRPr lang="en-US" altLang="zh-CN" dirty="0"/>
          </a:p>
          <a:p>
            <a:pPr lvl="1"/>
            <a:r>
              <a:rPr lang="zh-CN" altLang="en-US" dirty="0"/>
              <a:t>噢，福特先生，我觉得如果有一个四个轮子的，烧汽油的，还有一个方向盘 的就好了</a:t>
            </a:r>
            <a:r>
              <a:rPr lang="en-US" altLang="zh-CN" dirty="0"/>
              <a:t>……</a:t>
            </a:r>
            <a:endParaRPr lang="en-US" altLang="zh-CN" dirty="0"/>
          </a:p>
          <a:p>
            <a:pPr lvl="1"/>
            <a:r>
              <a:rPr lang="zh-CN" altLang="en-US" dirty="0"/>
              <a:t>我需要更快的马！</a:t>
            </a:r>
            <a:endParaRPr lang="zh-CN" altLang="en-US" dirty="0"/>
          </a:p>
          <a:p>
            <a:endParaRPr 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0189" y="1690688"/>
            <a:ext cx="8229600" cy="4320809"/>
          </a:xfrm>
        </p:spPr>
        <p:txBody>
          <a:bodyPr>
            <a:normAutofit/>
          </a:bodyPr>
          <a:lstStyle/>
          <a:p>
            <a:r>
              <a:rPr lang="zh-CN" altLang="en-US" dirty="0"/>
              <a:t>新业务利润很小，或者不知道利润从何而来</a:t>
            </a:r>
            <a:endParaRPr lang="en-US" altLang="zh-CN" dirty="0"/>
          </a:p>
          <a:p>
            <a:r>
              <a:rPr lang="zh-CN" altLang="en-US" dirty="0"/>
              <a:t>销售团队往往不愿意推广颠覆性的新产 品，因为市场没打开，利润率低</a:t>
            </a:r>
            <a:endParaRPr lang="en-US" altLang="zh-CN" dirty="0"/>
          </a:p>
          <a:p>
            <a:r>
              <a:rPr lang="en-US" altLang="zh-CN" dirty="0"/>
              <a:t>DEC = </a:t>
            </a:r>
            <a:r>
              <a:rPr lang="zh-CN" altLang="en-US" dirty="0"/>
              <a:t>中型机 </a:t>
            </a:r>
            <a:r>
              <a:rPr lang="en-US" altLang="zh-CN" dirty="0"/>
              <a:t>50% </a:t>
            </a:r>
            <a:r>
              <a:rPr lang="zh-CN" altLang="en-US" dirty="0"/>
              <a:t>利润率；</a:t>
            </a:r>
            <a:r>
              <a:rPr lang="en-US" altLang="zh-CN" dirty="0"/>
              <a:t>PC </a:t>
            </a:r>
            <a:r>
              <a:rPr lang="zh-CN" altLang="en-US" dirty="0"/>
              <a:t>机 </a:t>
            </a:r>
            <a:r>
              <a:rPr lang="en-US" altLang="zh-CN" dirty="0"/>
              <a:t>10%</a:t>
            </a:r>
            <a:endParaRPr lang="en-US" altLang="zh-CN" dirty="0"/>
          </a:p>
        </p:txBody>
      </p:sp>
      <p:sp>
        <p:nvSpPr>
          <p:cNvPr id="2" name="Title 1"/>
          <p:cNvSpPr>
            <a:spLocks noGrp="1"/>
          </p:cNvSpPr>
          <p:nvPr>
            <p:ph type="title"/>
          </p:nvPr>
        </p:nvSpPr>
        <p:spPr/>
        <p:txBody>
          <a:bodyPr>
            <a:normAutofit/>
          </a:bodyPr>
          <a:lstStyle/>
          <a:p>
            <a:r>
              <a:rPr lang="zh-CN" altLang="en-US" dirty="0"/>
              <a:t>成功的公司有价值观</a:t>
            </a:r>
            <a:r>
              <a:rPr lang="en-US" altLang="zh-CN" dirty="0"/>
              <a:t>—</a:t>
            </a:r>
            <a:r>
              <a:rPr lang="zh-CN" altLang="en-US" dirty="0"/>
              <a:t>追逐利润</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Newton &amp; Palm Pilot</a:t>
            </a:r>
            <a:endParaRPr lang="en-US" dirty="0"/>
          </a:p>
        </p:txBody>
      </p:sp>
      <p:pic>
        <p:nvPicPr>
          <p:cNvPr id="21506" name="Picture 2" descr="http://files.xici.net/d36465007.5/newton.jpg"/>
          <p:cNvPicPr>
            <a:picLocks noChangeAspect="1" noChangeArrowheads="1"/>
          </p:cNvPicPr>
          <p:nvPr/>
        </p:nvPicPr>
        <p:blipFill>
          <a:blip r:embed="rId1" cstate="print"/>
          <a:srcRect/>
          <a:stretch>
            <a:fillRect/>
          </a:stretch>
        </p:blipFill>
        <p:spPr bwMode="auto">
          <a:xfrm>
            <a:off x="3048001" y="1532574"/>
            <a:ext cx="6382037" cy="5249227"/>
          </a:xfrm>
          <a:prstGeom prst="rect">
            <a:avLst/>
          </a:prstGeom>
          <a:noFill/>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Newton &amp; Palm Pilot</a:t>
            </a:r>
            <a:endParaRPr lang="en-US" dirty="0"/>
          </a:p>
        </p:txBody>
      </p:sp>
      <p:sp>
        <p:nvSpPr>
          <p:cNvPr id="3" name="Content Placeholder 2"/>
          <p:cNvSpPr>
            <a:spLocks noGrp="1"/>
          </p:cNvSpPr>
          <p:nvPr>
            <p:ph idx="1"/>
          </p:nvPr>
        </p:nvSpPr>
        <p:spPr/>
        <p:txBody>
          <a:bodyPr>
            <a:noAutofit/>
          </a:bodyPr>
          <a:lstStyle/>
          <a:p>
            <a:r>
              <a:rPr lang="en-US" altLang="zh-CN" dirty="0"/>
              <a:t>1979</a:t>
            </a:r>
            <a:r>
              <a:rPr lang="zh-CN" altLang="en-US" dirty="0"/>
              <a:t>年，</a:t>
            </a:r>
            <a:r>
              <a:rPr lang="en-US" dirty="0"/>
              <a:t>Apple </a:t>
            </a:r>
            <a:r>
              <a:rPr lang="zh-CN" altLang="en-US" dirty="0"/>
              <a:t>卖了</a:t>
            </a:r>
            <a:r>
              <a:rPr lang="en-US" dirty="0"/>
              <a:t> 43,000 </a:t>
            </a:r>
            <a:r>
              <a:rPr lang="zh-CN" altLang="en-US" dirty="0"/>
              <a:t>台</a:t>
            </a:r>
            <a:r>
              <a:rPr lang="en-US" dirty="0"/>
              <a:t>Apple II</a:t>
            </a:r>
            <a:endParaRPr lang="en-US" b="1" dirty="0"/>
          </a:p>
          <a:p>
            <a:pPr lvl="1"/>
            <a:r>
              <a:rPr lang="zh-CN" altLang="en-US" dirty="0"/>
              <a:t>认为是巨大的成功</a:t>
            </a:r>
            <a:endParaRPr lang="en-US" dirty="0"/>
          </a:p>
          <a:p>
            <a:r>
              <a:rPr lang="en-US" dirty="0"/>
              <a:t>Newton</a:t>
            </a:r>
            <a:r>
              <a:rPr lang="zh-CN" altLang="en-US" dirty="0"/>
              <a:t>（牛顿）</a:t>
            </a:r>
            <a:endParaRPr lang="en-US" dirty="0"/>
          </a:p>
          <a:p>
            <a:pPr lvl="1"/>
            <a:r>
              <a:rPr lang="zh-CN" altLang="en-US" dirty="0"/>
              <a:t>第一台</a:t>
            </a:r>
            <a:r>
              <a:rPr lang="en-US" dirty="0"/>
              <a:t> PDA, </a:t>
            </a:r>
            <a:r>
              <a:rPr lang="zh-CN" altLang="en-US" dirty="0"/>
              <a:t>手写识别</a:t>
            </a:r>
            <a:endParaRPr lang="en-US" altLang="zh-CN" dirty="0"/>
          </a:p>
          <a:p>
            <a:pPr lvl="1"/>
            <a:r>
              <a:rPr lang="en-US" dirty="0"/>
              <a:t>CEO </a:t>
            </a:r>
            <a:r>
              <a:rPr lang="zh-CN" altLang="en-US" dirty="0"/>
              <a:t>亲自抓这个项目</a:t>
            </a:r>
            <a:endParaRPr lang="en-US" altLang="zh-CN" dirty="0"/>
          </a:p>
          <a:p>
            <a:pPr lvl="1"/>
            <a:r>
              <a:rPr lang="zh-CN" altLang="en-US" dirty="0"/>
              <a:t>是一个颠覆性的产品，市场和用户都未知</a:t>
            </a:r>
            <a:endParaRPr lang="en-US" altLang="zh-CN" dirty="0"/>
          </a:p>
          <a:p>
            <a:pPr lvl="1"/>
            <a:r>
              <a:rPr lang="zh-CN" altLang="en-US" dirty="0"/>
              <a:t>卖掉了 </a:t>
            </a:r>
            <a:r>
              <a:rPr lang="en-US" altLang="zh-CN" dirty="0"/>
              <a:t>140,000 Newton on </a:t>
            </a:r>
            <a:r>
              <a:rPr lang="en-US" altLang="zh-CN" b="1" dirty="0"/>
              <a:t>1994</a:t>
            </a:r>
            <a:r>
              <a:rPr lang="en-US" altLang="zh-CN" dirty="0"/>
              <a:t>,  </a:t>
            </a:r>
            <a:r>
              <a:rPr lang="zh-CN" altLang="en-US" dirty="0"/>
              <a:t>苹果当年营收的</a:t>
            </a:r>
            <a:r>
              <a:rPr lang="en-US" sz="2000" dirty="0"/>
              <a:t> </a:t>
            </a:r>
            <a:r>
              <a:rPr lang="en-US" sz="3600" dirty="0"/>
              <a:t>1%</a:t>
            </a:r>
            <a:r>
              <a:rPr lang="en-US" sz="2000" dirty="0"/>
              <a:t> </a:t>
            </a:r>
            <a:endParaRPr lang="en-US" altLang="zh-CN" sz="2000" dirty="0"/>
          </a:p>
          <a:p>
            <a:pPr lvl="1"/>
            <a:r>
              <a:rPr lang="zh-CN" altLang="en-US" dirty="0"/>
              <a:t>认为是巨大的失败</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0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Palm Pilot</a:t>
            </a:r>
            <a:endParaRPr lang="en-US" dirty="0"/>
          </a:p>
        </p:txBody>
      </p:sp>
      <p:sp>
        <p:nvSpPr>
          <p:cNvPr id="3" name="Content Placeholder 2"/>
          <p:cNvSpPr>
            <a:spLocks noGrp="1"/>
          </p:cNvSpPr>
          <p:nvPr>
            <p:ph idx="1"/>
          </p:nvPr>
        </p:nvSpPr>
        <p:spPr/>
        <p:txBody>
          <a:bodyPr>
            <a:normAutofit/>
          </a:bodyPr>
          <a:lstStyle/>
          <a:p>
            <a:r>
              <a:rPr lang="en-US" b="1" dirty="0"/>
              <a:t>1996</a:t>
            </a:r>
            <a:r>
              <a:rPr lang="en-US" dirty="0"/>
              <a:t>,  US Robotics </a:t>
            </a:r>
            <a:r>
              <a:rPr lang="zh-CN" altLang="en-US" dirty="0"/>
              <a:t>发布了</a:t>
            </a:r>
            <a:r>
              <a:rPr lang="en-US" dirty="0"/>
              <a:t>Palm Pilot</a:t>
            </a:r>
            <a:endParaRPr lang="en-US" dirty="0"/>
          </a:p>
          <a:p>
            <a:pPr lvl="1"/>
            <a:r>
              <a:rPr lang="en-US" dirty="0"/>
              <a:t>First year sale: </a:t>
            </a:r>
            <a:r>
              <a:rPr lang="en-US" b="1" dirty="0"/>
              <a:t>350,000</a:t>
            </a:r>
            <a:r>
              <a:rPr lang="en-US" dirty="0"/>
              <a:t>, </a:t>
            </a:r>
            <a:r>
              <a:rPr lang="zh-CN" altLang="en-US" dirty="0"/>
              <a:t>功能更少</a:t>
            </a:r>
            <a:endParaRPr lang="en-US" dirty="0"/>
          </a:p>
          <a:p>
            <a:pPr lvl="1"/>
            <a:r>
              <a:rPr lang="zh-CN" altLang="en-US" dirty="0"/>
              <a:t>被认为是巨大的成功</a:t>
            </a:r>
            <a:endParaRPr lang="en-US" dirty="0"/>
          </a:p>
          <a:p>
            <a:pPr lvl="1"/>
            <a:r>
              <a:rPr lang="zh-CN" altLang="en-US" dirty="0"/>
              <a:t>定义了</a:t>
            </a:r>
            <a:r>
              <a:rPr lang="en-US" dirty="0"/>
              <a:t>PDA </a:t>
            </a:r>
            <a:r>
              <a:rPr lang="zh-CN" altLang="en-US" dirty="0"/>
              <a:t>行业</a:t>
            </a:r>
            <a:endParaRPr lang="en-US" sz="3600" dirty="0"/>
          </a:p>
        </p:txBody>
      </p:sp>
      <p:pic>
        <p:nvPicPr>
          <p:cNvPr id="2050" name="Picture 2"/>
          <p:cNvPicPr>
            <a:picLocks noChangeAspect="1" noChangeArrowheads="1"/>
          </p:cNvPicPr>
          <p:nvPr/>
        </p:nvPicPr>
        <p:blipFill>
          <a:blip r:embed="rId1" cstate="print"/>
          <a:srcRect/>
          <a:stretch>
            <a:fillRect/>
          </a:stretch>
        </p:blipFill>
        <p:spPr bwMode="auto">
          <a:xfrm>
            <a:off x="8220076" y="3200400"/>
            <a:ext cx="2447925" cy="3390900"/>
          </a:xfrm>
          <a:prstGeom prst="rect">
            <a:avLst/>
          </a:prstGeom>
          <a:noFill/>
          <a:ln w="9525">
            <a:noFill/>
            <a:miter lim="800000"/>
            <a:headEnd/>
            <a:tailEnd/>
          </a:ln>
          <a:effectLst/>
        </p:spPr>
      </p:pic>
      <p:pic>
        <p:nvPicPr>
          <p:cNvPr id="3074" name="Picture 2" descr="Image result for palm pilot handwriting recogni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3401" y="3796502"/>
            <a:ext cx="3705225" cy="27947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计划的目的是为了探索</a:t>
            </a:r>
            <a:endParaRPr lang="en-US" dirty="0"/>
          </a:p>
        </p:txBody>
      </p:sp>
      <p:sp>
        <p:nvSpPr>
          <p:cNvPr id="3" name="Content Placeholder 2"/>
          <p:cNvSpPr>
            <a:spLocks noGrp="1"/>
          </p:cNvSpPr>
          <p:nvPr>
            <p:ph idx="1"/>
          </p:nvPr>
        </p:nvSpPr>
        <p:spPr/>
        <p:txBody>
          <a:bodyPr>
            <a:normAutofit/>
          </a:bodyPr>
          <a:lstStyle/>
          <a:p>
            <a:pPr marL="438785" lvl="2" indent="-320040">
              <a:spcBef>
                <a:spcPts val="0"/>
              </a:spcBef>
              <a:buClr>
                <a:schemeClr val="accent1"/>
              </a:buClr>
              <a:buSzPct val="80000"/>
              <a:buFont typeface="Wingdings 2" panose="05020102010507070707"/>
              <a:buChar char=""/>
            </a:pPr>
            <a:r>
              <a:rPr lang="zh-CN" altLang="en-US" sz="2800" dirty="0"/>
              <a:t>成功的公司也关心前途，他们雇佣很多专家来预测将来</a:t>
            </a:r>
            <a:endParaRPr lang="en-US" altLang="zh-CN" sz="2800" dirty="0"/>
          </a:p>
          <a:p>
            <a:pPr marL="438785" lvl="2" indent="-320040">
              <a:spcBef>
                <a:spcPts val="0"/>
              </a:spcBef>
              <a:buClr>
                <a:schemeClr val="accent1"/>
              </a:buClr>
              <a:buSzPct val="80000"/>
              <a:buFont typeface="Wingdings 2" panose="05020102010507070707"/>
              <a:buChar char=""/>
            </a:pPr>
            <a:r>
              <a:rPr lang="en-US" sz="2800" dirty="0"/>
              <a:t>HP </a:t>
            </a:r>
            <a:r>
              <a:rPr lang="zh-CN" altLang="en-US" sz="2800" dirty="0"/>
              <a:t>让专家预测电子计算器</a:t>
            </a:r>
            <a:endParaRPr lang="en-US" sz="2800" dirty="0"/>
          </a:p>
          <a:p>
            <a:pPr marL="658495" lvl="3" indent="-320040">
              <a:spcBef>
                <a:spcPts val="0"/>
              </a:spcBef>
              <a:buClr>
                <a:schemeClr val="accent1"/>
              </a:buClr>
              <a:buSzPct val="80000"/>
              <a:buFont typeface="Wingdings 2" panose="05020102010507070707"/>
              <a:buChar char=""/>
            </a:pPr>
            <a:r>
              <a:rPr lang="zh-CN" altLang="en-US" sz="2400" dirty="0"/>
              <a:t>专家预测只有 </a:t>
            </a:r>
            <a:r>
              <a:rPr lang="en-US" altLang="zh-CN" sz="2400" dirty="0"/>
              <a:t>1</a:t>
            </a:r>
            <a:r>
              <a:rPr lang="zh-CN" altLang="en-US" sz="2400" dirty="0"/>
              <a:t>万台，别做了</a:t>
            </a:r>
            <a:r>
              <a:rPr lang="en-US" sz="2400" dirty="0"/>
              <a:t>.</a:t>
            </a:r>
            <a:endParaRPr lang="en-US" sz="2400" dirty="0"/>
          </a:p>
          <a:p>
            <a:pPr marL="658495" lvl="3" indent="-320040">
              <a:spcBef>
                <a:spcPts val="0"/>
              </a:spcBef>
              <a:buClr>
                <a:schemeClr val="accent1"/>
              </a:buClr>
              <a:buSzPct val="80000"/>
              <a:buFont typeface="Wingdings 2" panose="05020102010507070707"/>
              <a:buChar char=""/>
            </a:pPr>
            <a:r>
              <a:rPr lang="zh-CN" altLang="en-US" sz="2400" dirty="0"/>
              <a:t>实际第一年卖了 </a:t>
            </a:r>
            <a:r>
              <a:rPr lang="en-US" altLang="zh-CN" sz="2400" dirty="0"/>
              <a:t>10</a:t>
            </a:r>
            <a:r>
              <a:rPr lang="zh-CN" altLang="en-US" sz="2400" dirty="0"/>
              <a:t>万台</a:t>
            </a:r>
            <a:endParaRPr lang="en-US" sz="2400" dirty="0"/>
          </a:p>
          <a:p>
            <a:pPr marL="438785" lvl="2" indent="-320040">
              <a:spcBef>
                <a:spcPts val="0"/>
              </a:spcBef>
              <a:buClr>
                <a:schemeClr val="accent1"/>
              </a:buClr>
              <a:buSzPct val="80000"/>
              <a:buFont typeface="Wingdings 2" panose="05020102010507070707"/>
              <a:buChar char=""/>
            </a:pPr>
            <a:r>
              <a:rPr lang="en-US" sz="2800" dirty="0"/>
              <a:t>AT&amp;T </a:t>
            </a:r>
            <a:r>
              <a:rPr lang="zh-CN" altLang="en-US" sz="2800" dirty="0"/>
              <a:t>让专家预测移动电话</a:t>
            </a:r>
            <a:endParaRPr lang="en-US" sz="2800" dirty="0"/>
          </a:p>
          <a:p>
            <a:pPr marL="658495" lvl="3" indent="-320040">
              <a:spcBef>
                <a:spcPts val="0"/>
              </a:spcBef>
              <a:buClr>
                <a:schemeClr val="accent1"/>
              </a:buClr>
              <a:buSzPct val="80000"/>
              <a:buFont typeface="Wingdings 2" panose="05020102010507070707"/>
              <a:buChar char=""/>
            </a:pPr>
            <a:r>
              <a:rPr lang="zh-CN" altLang="en-US" sz="2400" dirty="0"/>
              <a:t>专家预测的数量和实际相差 </a:t>
            </a:r>
            <a:r>
              <a:rPr lang="en-US" altLang="zh-CN" sz="2400" dirty="0"/>
              <a:t>120 </a:t>
            </a:r>
            <a:r>
              <a:rPr lang="zh-CN" altLang="en-US" sz="2400" dirty="0"/>
              <a:t>倍</a:t>
            </a:r>
            <a:endParaRPr lang="en-US" sz="2400" dirty="0"/>
          </a:p>
          <a:p>
            <a:pPr marL="438785" lvl="2" indent="-320040">
              <a:spcBef>
                <a:spcPts val="0"/>
              </a:spcBef>
              <a:buClr>
                <a:schemeClr val="accent1"/>
              </a:buClr>
              <a:buSzPct val="80000"/>
              <a:buFont typeface="Wingdings 2" panose="05020102010507070707"/>
              <a:buChar char=""/>
            </a:pPr>
            <a:endParaRPr lang="en-US" sz="2800" dirty="0"/>
          </a:p>
          <a:p>
            <a:pPr marL="438785" lvl="2" indent="-320040">
              <a:spcBef>
                <a:spcPts val="0"/>
              </a:spcBef>
              <a:buClr>
                <a:schemeClr val="accent1"/>
              </a:buClr>
              <a:buSzPct val="80000"/>
              <a:buFont typeface="Wingdings 2" panose="05020102010507070707"/>
              <a:buChar char=""/>
            </a:pPr>
            <a:endParaRPr lang="en-US" sz="2800" dirty="0"/>
          </a:p>
          <a:p>
            <a:pPr marL="438785" lvl="2" indent="-320040">
              <a:spcBef>
                <a:spcPts val="0"/>
              </a:spcBef>
              <a:buClr>
                <a:schemeClr val="accent1"/>
              </a:buClr>
              <a:buSzPct val="80000"/>
              <a:buFont typeface="Wingdings 2" panose="05020102010507070707"/>
              <a:buChar char=""/>
            </a:pPr>
            <a:r>
              <a:rPr lang="zh-CN" altLang="en-US" sz="2800" dirty="0"/>
              <a:t>颠覆式的技术</a:t>
            </a:r>
            <a:endParaRPr lang="en-US" sz="2800" dirty="0"/>
          </a:p>
          <a:p>
            <a:pPr marL="658495" lvl="3" indent="-320040">
              <a:spcBef>
                <a:spcPts val="0"/>
              </a:spcBef>
              <a:buClr>
                <a:schemeClr val="accent1"/>
              </a:buClr>
              <a:buSzPct val="80000"/>
              <a:buFont typeface="Wingdings 2" panose="05020102010507070707"/>
              <a:buChar char=""/>
            </a:pPr>
            <a:r>
              <a:rPr lang="zh-CN" altLang="en-US" sz="2400" dirty="0"/>
              <a:t>将来是很难预测的</a:t>
            </a:r>
            <a:endParaRPr lang="en-US" sz="2400" dirty="0"/>
          </a:p>
          <a:p>
            <a:pPr marL="658495" lvl="3" indent="-320040">
              <a:spcBef>
                <a:spcPts val="0"/>
              </a:spcBef>
              <a:buClr>
                <a:schemeClr val="accent1"/>
              </a:buClr>
              <a:buSzPct val="80000"/>
              <a:buFont typeface="Wingdings 2" panose="05020102010507070707"/>
              <a:buChar char=""/>
            </a:pPr>
            <a:r>
              <a:rPr lang="zh-CN" altLang="en-US" sz="2400" dirty="0"/>
              <a:t>市场是很难定义的</a:t>
            </a:r>
            <a:endParaRPr lang="en-US" sz="24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竞争焦点的转移</a:t>
            </a:r>
            <a:endParaRPr lang="en-US" dirty="0"/>
          </a:p>
        </p:txBody>
      </p:sp>
      <p:graphicFrame>
        <p:nvGraphicFramePr>
          <p:cNvPr id="4" name="Content Placeholder 3"/>
          <p:cNvGraphicFramePr>
            <a:graphicFrameLocks noGrp="1"/>
          </p:cNvGraphicFramePr>
          <p:nvPr>
            <p:ph idx="1"/>
          </p:nvPr>
        </p:nvGraphicFramePr>
        <p:xfrm>
          <a:off x="1981200" y="1774826"/>
          <a:ext cx="8229600" cy="462597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5" name="TextBox 4"/>
          <p:cNvSpPr txBox="1"/>
          <p:nvPr/>
        </p:nvSpPr>
        <p:spPr>
          <a:xfrm>
            <a:off x="2057400" y="5334000"/>
            <a:ext cx="7924800" cy="523220"/>
          </a:xfrm>
          <a:prstGeom prst="rect">
            <a:avLst/>
          </a:prstGeom>
          <a:noFill/>
        </p:spPr>
        <p:txBody>
          <a:bodyPr wrap="square" rtlCol="0">
            <a:spAutoFit/>
          </a:bodyPr>
          <a:lstStyle/>
          <a:p>
            <a:r>
              <a:rPr lang="zh-CN" altLang="en-US" sz="2800" dirty="0"/>
              <a:t>为何有的产品的用户局限于“早期尝鲜”？</a:t>
            </a:r>
            <a:endParaRPr lang="en-US" sz="28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zh-CN" altLang="en-US" dirty="0"/>
              <a:t>很多人喜欢这个新产品，为何走不下去？</a:t>
            </a:r>
            <a:endParaRPr lang="en-US" dirty="0"/>
          </a:p>
        </p:txBody>
      </p:sp>
      <p:sp>
        <p:nvSpPr>
          <p:cNvPr id="5" name="TextBox 4"/>
          <p:cNvSpPr txBox="1"/>
          <p:nvPr/>
        </p:nvSpPr>
        <p:spPr>
          <a:xfrm>
            <a:off x="2209800" y="1905000"/>
            <a:ext cx="7772400" cy="523220"/>
          </a:xfrm>
          <a:prstGeom prst="rect">
            <a:avLst/>
          </a:prstGeom>
          <a:noFill/>
        </p:spPr>
        <p:txBody>
          <a:bodyPr wrap="square" rtlCol="0">
            <a:spAutoFit/>
          </a:bodyPr>
          <a:lstStyle/>
          <a:p>
            <a:r>
              <a:rPr lang="zh-CN" altLang="en-US" sz="2800" dirty="0"/>
              <a:t>它们不能跨过鸿沟</a:t>
            </a:r>
            <a:endParaRPr lang="en-US" sz="2800" dirty="0"/>
          </a:p>
        </p:txBody>
      </p:sp>
      <p:pic>
        <p:nvPicPr>
          <p:cNvPr id="6" name="Picture 5"/>
          <p:cNvPicPr>
            <a:picLocks noChangeAspect="1"/>
          </p:cNvPicPr>
          <p:nvPr/>
        </p:nvPicPr>
        <p:blipFill>
          <a:blip r:embed="rId1"/>
          <a:stretch>
            <a:fillRect/>
          </a:stretch>
        </p:blipFill>
        <p:spPr>
          <a:xfrm>
            <a:off x="3480199" y="2819401"/>
            <a:ext cx="5231602" cy="2055273"/>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创新者都是冒险者么？</a:t>
            </a:r>
            <a:endParaRPr lang="en-US" dirty="0"/>
          </a:p>
        </p:txBody>
      </p:sp>
      <p:sp>
        <p:nvSpPr>
          <p:cNvPr id="3" name="Content Placeholder 2"/>
          <p:cNvSpPr>
            <a:spLocks noGrp="1"/>
          </p:cNvSpPr>
          <p:nvPr>
            <p:ph idx="1"/>
          </p:nvPr>
        </p:nvSpPr>
        <p:spPr>
          <a:xfrm>
            <a:off x="838200" y="1692073"/>
            <a:ext cx="5486400" cy="4625609"/>
          </a:xfrm>
        </p:spPr>
        <p:txBody>
          <a:bodyPr>
            <a:normAutofit fontScale="55000" lnSpcReduction="20000"/>
          </a:bodyPr>
          <a:lstStyle/>
          <a:p>
            <a:pPr>
              <a:lnSpc>
                <a:spcPct val="120000"/>
              </a:lnSpc>
            </a:pPr>
            <a:r>
              <a:rPr lang="zh-CN" altLang="en-US" dirty="0"/>
              <a:t>不是喜欢冒险，而是能从多次失败中恢复</a:t>
            </a:r>
            <a:endParaRPr lang="en-US" altLang="zh-CN" dirty="0"/>
          </a:p>
          <a:p>
            <a:pPr lvl="1">
              <a:lnSpc>
                <a:spcPct val="120000"/>
              </a:lnSpc>
            </a:pPr>
            <a:r>
              <a:rPr lang="en-US" altLang="zh-CN" dirty="0"/>
              <a:t>Rovio </a:t>
            </a:r>
            <a:r>
              <a:rPr lang="zh-CN" altLang="en-US" dirty="0"/>
              <a:t>经过</a:t>
            </a:r>
            <a:r>
              <a:rPr lang="en-US" altLang="zh-CN" dirty="0"/>
              <a:t>51 </a:t>
            </a:r>
            <a:r>
              <a:rPr lang="zh-CN" altLang="en-US" dirty="0"/>
              <a:t>次平庸游戏才做出 愤怒的小鸟</a:t>
            </a:r>
            <a:endParaRPr lang="en-US" altLang="zh-CN" dirty="0"/>
          </a:p>
          <a:p>
            <a:pPr>
              <a:lnSpc>
                <a:spcPct val="120000"/>
              </a:lnSpc>
            </a:pPr>
            <a:r>
              <a:rPr lang="zh-CN" altLang="en-US" dirty="0"/>
              <a:t>有强烈的好奇心</a:t>
            </a:r>
            <a:endParaRPr lang="en-US" altLang="zh-CN" dirty="0"/>
          </a:p>
          <a:p>
            <a:pPr lvl="1">
              <a:lnSpc>
                <a:spcPct val="120000"/>
              </a:lnSpc>
            </a:pPr>
            <a:r>
              <a:rPr lang="zh-CN" altLang="en-US" dirty="0"/>
              <a:t>为何是这样？</a:t>
            </a:r>
            <a:endParaRPr lang="en-US" altLang="zh-CN" dirty="0"/>
          </a:p>
          <a:p>
            <a:pPr>
              <a:lnSpc>
                <a:spcPct val="120000"/>
              </a:lnSpc>
            </a:pPr>
            <a:r>
              <a:rPr lang="zh-CN" altLang="en-US" dirty="0"/>
              <a:t>自学、动手能力强</a:t>
            </a:r>
            <a:endParaRPr lang="en-US" altLang="zh-CN" dirty="0"/>
          </a:p>
          <a:p>
            <a:pPr lvl="1">
              <a:lnSpc>
                <a:spcPct val="120000"/>
              </a:lnSpc>
            </a:pPr>
            <a:r>
              <a:rPr lang="zh-CN" altLang="en-US" dirty="0"/>
              <a:t>当你看到一条蛇的时候，不要向什么委员会报告，不要把你的小伙伴都叫来，也不要召开 会议讨论，就立马杀了它。</a:t>
            </a:r>
            <a:endParaRPr lang="en-US" altLang="zh-CN" dirty="0"/>
          </a:p>
          <a:p>
            <a:pPr lvl="2">
              <a:lnSpc>
                <a:spcPct val="120000"/>
              </a:lnSpc>
            </a:pPr>
            <a:r>
              <a:rPr lang="zh-CN" altLang="en-US" dirty="0"/>
              <a:t>看到问题，能解决就马上解决</a:t>
            </a:r>
            <a:endParaRPr lang="zh-CN" altLang="en-US" dirty="0"/>
          </a:p>
          <a:p>
            <a:pPr lvl="1">
              <a:lnSpc>
                <a:spcPct val="120000"/>
              </a:lnSpc>
            </a:pPr>
            <a:r>
              <a:rPr lang="zh-CN" altLang="en-US" dirty="0"/>
              <a:t>杀了之后，就不要再玩死蛇；我们没有时间去回顾和琢磨过去的决定。</a:t>
            </a:r>
            <a:endParaRPr lang="en-US" altLang="zh-CN" dirty="0"/>
          </a:p>
          <a:p>
            <a:pPr lvl="2">
              <a:lnSpc>
                <a:spcPct val="120000"/>
              </a:lnSpc>
            </a:pPr>
            <a:r>
              <a:rPr lang="zh-CN" altLang="en-US" dirty="0"/>
              <a:t>一直往前寻找新的 机会，别停留在过去</a:t>
            </a:r>
            <a:endParaRPr lang="zh-CN" altLang="en-US" dirty="0"/>
          </a:p>
          <a:p>
            <a:pPr lvl="1">
              <a:lnSpc>
                <a:spcPct val="120000"/>
              </a:lnSpc>
            </a:pPr>
            <a:r>
              <a:rPr lang="zh-CN" altLang="en-US" dirty="0"/>
              <a:t>很多机会看上去都是蛇，所以很多问题都是机会。</a:t>
            </a:r>
            <a:endParaRPr lang="en-US" altLang="zh-CN" dirty="0"/>
          </a:p>
          <a:p>
            <a:pPr lvl="2">
              <a:lnSpc>
                <a:spcPct val="120000"/>
              </a:lnSpc>
            </a:pPr>
            <a:r>
              <a:rPr lang="zh-CN" altLang="en-US" dirty="0"/>
              <a:t>如果连问题都没有，也就没有了新的机会</a:t>
            </a:r>
            <a:endParaRPr lang="en-US" altLang="zh-CN" dirty="0"/>
          </a:p>
          <a:p>
            <a:pPr>
              <a:lnSpc>
                <a:spcPct val="120000"/>
              </a:lnSpc>
            </a:pPr>
            <a:r>
              <a:rPr lang="zh-CN" altLang="en-US" dirty="0"/>
              <a:t>不太在乎面子，而在乎自己能否进步</a:t>
            </a:r>
            <a:endParaRPr lang="en-US" altLang="zh-CN" dirty="0"/>
          </a:p>
          <a:p>
            <a:pPr>
              <a:lnSpc>
                <a:spcPct val="120000"/>
              </a:lnSpc>
            </a:pPr>
            <a:r>
              <a:rPr lang="zh-CN" altLang="en-US" dirty="0"/>
              <a:t>坚持提高质量</a:t>
            </a:r>
            <a:endParaRPr lang="en-US" altLang="zh-CN" dirty="0"/>
          </a:p>
        </p:txBody>
      </p:sp>
      <p:pic>
        <p:nvPicPr>
          <p:cNvPr id="4100" name="Picture 4" descr="Image result for jonathan ive quote it's very easy to be different"/>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600507" y="1524000"/>
            <a:ext cx="3048000" cy="4572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回顾</a:t>
            </a:r>
            <a:endParaRPr lang="en-US" dirty="0"/>
          </a:p>
        </p:txBody>
      </p:sp>
      <p:sp>
        <p:nvSpPr>
          <p:cNvPr id="3" name="Content Placeholder 2"/>
          <p:cNvSpPr>
            <a:spLocks noGrp="1"/>
          </p:cNvSpPr>
          <p:nvPr>
            <p:ph idx="1"/>
          </p:nvPr>
        </p:nvSpPr>
        <p:spPr/>
        <p:txBody>
          <a:bodyPr>
            <a:normAutofit/>
          </a:bodyPr>
          <a:lstStyle/>
          <a:p>
            <a:r>
              <a:rPr lang="en-US" dirty="0"/>
              <a:t>Myths (</a:t>
            </a:r>
            <a:r>
              <a:rPr lang="zh-CN" altLang="en-US" dirty="0"/>
              <a:t>迷思</a:t>
            </a:r>
            <a:r>
              <a:rPr lang="en-US" dirty="0"/>
              <a:t>)</a:t>
            </a:r>
            <a:endParaRPr lang="en-US" dirty="0"/>
          </a:p>
          <a:p>
            <a:pPr lvl="1"/>
            <a:r>
              <a:rPr lang="zh-CN" altLang="en-US" dirty="0"/>
              <a:t>灵光一闪现，伟大的创新就紧随其后 </a:t>
            </a:r>
            <a:endParaRPr lang="en-US" altLang="zh-CN" dirty="0"/>
          </a:p>
          <a:p>
            <a:pPr lvl="1"/>
            <a:r>
              <a:rPr lang="zh-CN" altLang="en-US" dirty="0"/>
              <a:t>大家都喜欢创新</a:t>
            </a:r>
            <a:endParaRPr lang="en-US" dirty="0"/>
          </a:p>
          <a:p>
            <a:pPr lvl="1"/>
            <a:r>
              <a:rPr lang="zh-CN" altLang="en-US" dirty="0"/>
              <a:t>好的想法会赢</a:t>
            </a:r>
            <a:endParaRPr lang="en-US" dirty="0"/>
          </a:p>
          <a:p>
            <a:pPr lvl="1"/>
            <a:r>
              <a:rPr lang="zh-CN" altLang="en-US" dirty="0"/>
              <a:t>创新者都是一马当先</a:t>
            </a:r>
            <a:endParaRPr lang="en-US" dirty="0"/>
          </a:p>
          <a:p>
            <a:pPr lvl="1"/>
            <a:r>
              <a:rPr lang="zh-CN" altLang="en-US" dirty="0"/>
              <a:t>成功的企业更能创新</a:t>
            </a:r>
            <a:endParaRPr lang="en-US" dirty="0"/>
          </a:p>
          <a:p>
            <a:pPr lvl="1"/>
            <a:r>
              <a:rPr lang="zh-CN" altLang="en-US" dirty="0"/>
              <a:t>要成为某个领域的专家，才能创新</a:t>
            </a:r>
            <a:endParaRPr lang="en-US" altLang="zh-CN" dirty="0"/>
          </a:p>
          <a:p>
            <a:pPr lvl="1"/>
            <a:r>
              <a:rPr lang="zh-CN" altLang="en-US" dirty="0"/>
              <a:t>技术创新是关键</a:t>
            </a:r>
            <a:endParaRPr lang="en-US" dirty="0"/>
          </a:p>
          <a:p>
            <a:r>
              <a:rPr lang="zh-CN" altLang="en-US" dirty="0"/>
              <a:t>如何创新？</a:t>
            </a:r>
            <a:endParaRPr lang="en-US" altLang="zh-CN" dirty="0"/>
          </a:p>
          <a:p>
            <a:pPr lvl="1"/>
            <a:r>
              <a:rPr lang="zh-CN" altLang="en-US" dirty="0"/>
              <a:t>小组讨论，请列出你们感受最深的几点启发</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很多似是而非的观点</a:t>
            </a:r>
            <a:endParaRPr lang="en-US" dirty="0"/>
          </a:p>
        </p:txBody>
      </p:sp>
      <p:sp>
        <p:nvSpPr>
          <p:cNvPr id="3" name="Content Placeholder 2"/>
          <p:cNvSpPr>
            <a:spLocks noGrp="1"/>
          </p:cNvSpPr>
          <p:nvPr>
            <p:ph idx="1"/>
          </p:nvPr>
        </p:nvSpPr>
        <p:spPr/>
        <p:txBody>
          <a:bodyPr>
            <a:normAutofit/>
          </a:bodyPr>
          <a:lstStyle/>
          <a:p>
            <a:r>
              <a:rPr lang="en-US" dirty="0"/>
              <a:t>Myths (</a:t>
            </a:r>
            <a:r>
              <a:rPr lang="zh-CN" altLang="en-US" dirty="0"/>
              <a:t>迷思</a:t>
            </a:r>
            <a:r>
              <a:rPr lang="en-US" dirty="0"/>
              <a:t>)</a:t>
            </a:r>
            <a:endParaRPr lang="en-US" dirty="0"/>
          </a:p>
          <a:p>
            <a:pPr lvl="1"/>
            <a:r>
              <a:rPr lang="zh-CN" altLang="en-US" dirty="0"/>
              <a:t>灵光一闪现，伟大的创新就紧随其后 </a:t>
            </a:r>
            <a:endParaRPr lang="en-US" altLang="zh-CN" dirty="0"/>
          </a:p>
          <a:p>
            <a:pPr lvl="1"/>
            <a:r>
              <a:rPr lang="zh-CN" altLang="en-US" dirty="0"/>
              <a:t>大家都喜欢创新</a:t>
            </a:r>
            <a:endParaRPr lang="en-US" dirty="0"/>
          </a:p>
          <a:p>
            <a:pPr lvl="1"/>
            <a:r>
              <a:rPr lang="zh-CN" altLang="en-US" dirty="0"/>
              <a:t>好的想法会赢</a:t>
            </a:r>
            <a:endParaRPr lang="en-US" dirty="0"/>
          </a:p>
          <a:p>
            <a:pPr lvl="1"/>
            <a:r>
              <a:rPr lang="zh-CN" altLang="en-US" dirty="0"/>
              <a:t>创新者都是一马当先</a:t>
            </a:r>
            <a:endParaRPr lang="en-US" dirty="0"/>
          </a:p>
          <a:p>
            <a:pPr lvl="1"/>
            <a:r>
              <a:rPr lang="zh-CN" altLang="en-US" dirty="0"/>
              <a:t>成功的企业更能创新</a:t>
            </a:r>
            <a:endParaRPr lang="en-US" dirty="0"/>
          </a:p>
          <a:p>
            <a:pPr lvl="1"/>
            <a:r>
              <a:rPr lang="zh-CN" altLang="en-US" dirty="0"/>
              <a:t>要成为某个领域的专家，才能创新</a:t>
            </a:r>
            <a:endParaRPr lang="en-US" altLang="zh-CN" dirty="0"/>
          </a:p>
          <a:p>
            <a:pPr lvl="1"/>
            <a:r>
              <a:rPr lang="zh-CN" altLang="en-US" dirty="0"/>
              <a:t>技术创新是关键</a:t>
            </a:r>
            <a:endParaRPr 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计算尺和科学计算器的故事</a:t>
            </a:r>
            <a:endParaRPr lang="en-US" dirty="0"/>
          </a:p>
        </p:txBody>
      </p:sp>
      <p:sp>
        <p:nvSpPr>
          <p:cNvPr id="3" name="Content Placeholder 2"/>
          <p:cNvSpPr>
            <a:spLocks noGrp="1"/>
          </p:cNvSpPr>
          <p:nvPr>
            <p:ph idx="1"/>
          </p:nvPr>
        </p:nvSpPr>
        <p:spPr/>
        <p:txBody>
          <a:bodyPr/>
          <a:lstStyle/>
          <a:p>
            <a:r>
              <a:rPr lang="zh-CN" altLang="en-US" dirty="0"/>
              <a:t>有</a:t>
            </a:r>
            <a:r>
              <a:rPr lang="en-US" altLang="zh-CN" dirty="0"/>
              <a:t>400</a:t>
            </a:r>
            <a:r>
              <a:rPr lang="zh-CN" altLang="en-US" dirty="0"/>
              <a:t>年历史的计算尺</a:t>
            </a:r>
            <a:endParaRPr lang="en-US" altLang="zh-CN" dirty="0"/>
          </a:p>
          <a:p>
            <a:r>
              <a:rPr lang="zh-CN" altLang="en-US" dirty="0"/>
              <a:t>被科学计算器在 </a:t>
            </a:r>
            <a:r>
              <a:rPr lang="en-US" altLang="zh-CN" dirty="0"/>
              <a:t>5 </a:t>
            </a:r>
            <a:r>
              <a:rPr lang="zh-CN" altLang="en-US" dirty="0"/>
              <a:t>年内淘汰</a:t>
            </a:r>
            <a:endParaRPr lang="en-US" altLang="zh-CN"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pic>
        <p:nvPicPr>
          <p:cNvPr id="1026" name="Picture 2" descr="http://upload.wikimedia.org/wikipedia/commons/a/a0/Pocket_slide_rule.jpg">
            <a:hlinkClick r:id="rId2"/>
          </p:cNvPr>
          <p:cNvPicPr>
            <a:picLocks noChangeAspect="1" noChangeArrowheads="1"/>
          </p:cNvPicPr>
          <p:nvPr/>
        </p:nvPicPr>
        <p:blipFill rotWithShape="1">
          <a:blip r:embed="rId3" cstate="print"/>
          <a:srcRect r="59551" b="1"/>
          <a:stretch>
            <a:fillRect/>
          </a:stretch>
        </p:blipFill>
        <p:spPr bwMode="auto">
          <a:xfrm>
            <a:off x="20" y="1"/>
            <a:ext cx="4343380" cy="2926080"/>
          </a:xfrm>
          <a:prstGeom prst="rect">
            <a:avLst/>
          </a:prstGeom>
          <a:noFill/>
        </p:spPr>
      </p:pic>
      <p:pic>
        <p:nvPicPr>
          <p:cNvPr id="1028" name="Picture 4" descr="http://upload.wikimedia.org/wikipedia/commons/thumb/b/be/Slide_rule_cursor.jpg/250px-Slide_rule_cursor.jpg">
            <a:hlinkClick r:id="rId4"/>
          </p:cNvPr>
          <p:cNvPicPr>
            <a:picLocks noChangeAspect="1" noChangeArrowheads="1"/>
          </p:cNvPicPr>
          <p:nvPr/>
        </p:nvPicPr>
        <p:blipFill rotWithShape="1">
          <a:blip r:embed="rId5" cstate="print"/>
          <a:srcRect l="2343" r="22100" b="1"/>
          <a:stretch>
            <a:fillRect/>
          </a:stretch>
        </p:blipFill>
        <p:spPr bwMode="auto">
          <a:xfrm>
            <a:off x="20" y="2926080"/>
            <a:ext cx="4343380" cy="3931920"/>
          </a:xfrm>
          <a:prstGeom prst="rect">
            <a:avLst/>
          </a:prstGeom>
          <a:noFill/>
        </p:spPr>
      </p:pic>
      <p:sp useBgFill="1">
        <p:nvSpPr>
          <p:cNvPr id="73" name="Rectangle 72"/>
          <p:cNvSpPr>
            <a:spLocks noGrp="1" noRot="1" noChangeAspect="1" noMove="1" noResize="1" noEditPoints="1" noAdjustHandles="1" noChangeArrowheads="1" noChangeShapeType="1" noTextEdit="1"/>
          </p:cNvSpPr>
          <p:nvPr/>
        </p:nvSpPr>
        <p:spPr>
          <a:xfrm>
            <a:off x="4343400" y="1"/>
            <a:ext cx="7848600" cy="6858000"/>
          </a:xfrm>
          <a:prstGeom prst="rect">
            <a:avLst/>
          </a:prstGeom>
          <a:ln>
            <a:noFill/>
          </a:ln>
          <a:effectLst>
            <a:outerShdw blurRad="139700" dist="50800" dir="108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02628" y="365125"/>
            <a:ext cx="6651171" cy="1325563"/>
          </a:xfrm>
        </p:spPr>
        <p:txBody>
          <a:bodyPr>
            <a:normAutofit/>
          </a:bodyPr>
          <a:lstStyle/>
          <a:p>
            <a:r>
              <a:rPr lang="en-US" sz="4200"/>
              <a:t>Market Research </a:t>
            </a:r>
            <a:r>
              <a:rPr lang="en-US" altLang="zh-CN" sz="4200"/>
              <a:t>– sustaining technology</a:t>
            </a:r>
            <a:endParaRPr lang="en-US" sz="4200"/>
          </a:p>
        </p:txBody>
      </p:sp>
      <p:sp>
        <p:nvSpPr>
          <p:cNvPr id="3" name="Content Placeholder 2"/>
          <p:cNvSpPr>
            <a:spLocks noGrp="1"/>
          </p:cNvSpPr>
          <p:nvPr>
            <p:ph idx="1"/>
          </p:nvPr>
        </p:nvSpPr>
        <p:spPr>
          <a:xfrm>
            <a:off x="4702628" y="1825625"/>
            <a:ext cx="6768738" cy="4351338"/>
          </a:xfrm>
        </p:spPr>
        <p:txBody>
          <a:bodyPr>
            <a:normAutofit/>
          </a:bodyPr>
          <a:lstStyle/>
          <a:p>
            <a:r>
              <a:rPr lang="en-US" dirty="0"/>
              <a:t>Current tool: slide rule (</a:t>
            </a:r>
            <a:r>
              <a:rPr lang="zh-CN" altLang="en-US" dirty="0"/>
              <a:t>计算尺</a:t>
            </a:r>
            <a:r>
              <a:rPr lang="en-US" dirty="0"/>
              <a:t>)</a:t>
            </a:r>
            <a:endParaRPr lang="en-US" dirty="0"/>
          </a:p>
          <a:p>
            <a:r>
              <a:rPr lang="en-US" altLang="zh-CN" dirty="0"/>
              <a:t>History: since 1600</a:t>
            </a:r>
            <a:endParaRPr lang="en-US" altLang="zh-CN" dirty="0"/>
          </a:p>
          <a:p>
            <a:r>
              <a:rPr lang="en-US" altLang="zh-CN" dirty="0"/>
              <a:t>Price: ~$20, User no power</a:t>
            </a:r>
            <a:endParaRPr lang="en-US" altLang="zh-CN" dirty="0"/>
          </a:p>
          <a:p>
            <a:r>
              <a:rPr lang="en-US" altLang="zh-CN" dirty="0"/>
              <a:t>College course to teach how to user it</a:t>
            </a:r>
            <a:endParaRPr lang="en-US" altLang="zh-CN" dirty="0"/>
          </a:p>
          <a:p>
            <a:r>
              <a:rPr lang="en-US" altLang="zh-CN" dirty="0"/>
              <a:t>Every scientist uses it</a:t>
            </a:r>
            <a:endParaRPr lang="en-US" altLang="zh-CN" dirty="0"/>
          </a:p>
          <a:p>
            <a:r>
              <a:rPr lang="en-US" altLang="zh-CN" dirty="0"/>
              <a:t>Has incremental enhancements (even digital parts) </a:t>
            </a:r>
            <a:endParaRPr lang="en-US" dirty="0"/>
          </a:p>
          <a:p>
            <a:pPr>
              <a:buNone/>
            </a:pPr>
            <a:endParaRPr 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en-US" altLang="zh-CN" dirty="0"/>
              <a:t>The disruptive technology</a:t>
            </a:r>
            <a:endParaRPr lang="en-US" dirty="0"/>
          </a:p>
        </p:txBody>
      </p:sp>
      <p:sp>
        <p:nvSpPr>
          <p:cNvPr id="3" name="Content Placeholder 2"/>
          <p:cNvSpPr>
            <a:spLocks noGrp="1"/>
          </p:cNvSpPr>
          <p:nvPr>
            <p:ph idx="1"/>
          </p:nvPr>
        </p:nvSpPr>
        <p:spPr>
          <a:xfrm>
            <a:off x="1120000" y="1825625"/>
            <a:ext cx="6356856" cy="4351338"/>
          </a:xfrm>
        </p:spPr>
        <p:txBody>
          <a:bodyPr>
            <a:normAutofit lnSpcReduction="10000"/>
          </a:bodyPr>
          <a:lstStyle/>
          <a:p>
            <a:pPr marL="438785" lvl="2" indent="-320040">
              <a:spcBef>
                <a:spcPts val="0"/>
              </a:spcBef>
              <a:buClr>
                <a:schemeClr val="accent1"/>
              </a:buClr>
              <a:buSzPct val="80000"/>
              <a:buFont typeface="Wingdings 2" panose="05020102010507070707"/>
              <a:buChar char=""/>
            </a:pPr>
            <a:r>
              <a:rPr lang="en-US" altLang="zh-CN" sz="2800" dirty="0"/>
              <a:t>Idea: a pocket-size</a:t>
            </a:r>
            <a:r>
              <a:rPr lang="en-US" sz="2800" dirty="0"/>
              <a:t> calculator</a:t>
            </a:r>
            <a:endParaRPr lang="en-US" sz="2800" dirty="0"/>
          </a:p>
          <a:p>
            <a:pPr marL="658495" lvl="3" indent="-320040">
              <a:spcBef>
                <a:spcPts val="0"/>
              </a:spcBef>
              <a:buClr>
                <a:schemeClr val="accent1"/>
              </a:buClr>
              <a:buSzPct val="80000"/>
              <a:buFont typeface="Wingdings 2" panose="05020102010507070707"/>
              <a:buChar char=""/>
            </a:pPr>
            <a:r>
              <a:rPr lang="en-US" sz="2400" b="1" dirty="0"/>
              <a:t>Supporting trigonometric and exponential functions</a:t>
            </a:r>
            <a:endParaRPr lang="en-US" sz="2400" b="1" dirty="0"/>
          </a:p>
          <a:p>
            <a:pPr marL="658495" lvl="3" indent="-320040">
              <a:spcBef>
                <a:spcPts val="0"/>
              </a:spcBef>
              <a:buClr>
                <a:schemeClr val="accent1"/>
              </a:buClr>
              <a:buSzPct val="80000"/>
              <a:buFont typeface="Wingdings 2" panose="05020102010507070707"/>
              <a:buChar char=""/>
            </a:pPr>
            <a:r>
              <a:rPr lang="en-US" sz="2400" b="1" dirty="0"/>
              <a:t>A powerful scientific calculator that can fit in a shirt pocket</a:t>
            </a:r>
            <a:endParaRPr lang="en-US" sz="2400" b="1" dirty="0"/>
          </a:p>
          <a:p>
            <a:pPr marL="438785" lvl="2" indent="-320040">
              <a:spcBef>
                <a:spcPts val="0"/>
              </a:spcBef>
              <a:buClr>
                <a:schemeClr val="accent1"/>
              </a:buClr>
              <a:buSzPct val="80000"/>
              <a:buFont typeface="Wingdings 2" panose="05020102010507070707"/>
              <a:buChar char=""/>
            </a:pPr>
            <a:r>
              <a:rPr lang="en-US" sz="2800" dirty="0"/>
              <a:t>Cost:</a:t>
            </a:r>
            <a:endParaRPr lang="en-US" sz="2800" dirty="0"/>
          </a:p>
          <a:p>
            <a:pPr marL="658495" lvl="3" indent="-320040">
              <a:spcBef>
                <a:spcPts val="0"/>
              </a:spcBef>
              <a:buClr>
                <a:schemeClr val="accent1"/>
              </a:buClr>
              <a:buSzPct val="80000"/>
              <a:buFont typeface="Wingdings 2" panose="05020102010507070707"/>
              <a:buChar char=""/>
            </a:pPr>
            <a:r>
              <a:rPr lang="en-US" sz="2400" dirty="0"/>
              <a:t>$395 ($2000 in 2008 money)</a:t>
            </a:r>
            <a:endParaRPr lang="en-US" sz="2400" dirty="0"/>
          </a:p>
          <a:p>
            <a:pPr marL="658495" lvl="3" indent="-320040">
              <a:spcBef>
                <a:spcPts val="0"/>
              </a:spcBef>
              <a:buClr>
                <a:schemeClr val="accent1"/>
              </a:buClr>
              <a:buSzPct val="80000"/>
              <a:buFont typeface="Wingdings 2" panose="05020102010507070707"/>
              <a:buChar char=""/>
            </a:pPr>
            <a:r>
              <a:rPr lang="en-US" altLang="zh-CN" sz="2400" dirty="0"/>
              <a:t>Power only lasts 3 hr</a:t>
            </a:r>
            <a:endParaRPr lang="en-US" sz="2400" dirty="0"/>
          </a:p>
          <a:p>
            <a:pPr marL="438785" lvl="2" indent="-320040">
              <a:spcBef>
                <a:spcPts val="0"/>
              </a:spcBef>
              <a:buClr>
                <a:schemeClr val="accent1"/>
              </a:buClr>
              <a:buSzPct val="80000"/>
              <a:buFont typeface="Wingdings 2" panose="05020102010507070707"/>
              <a:buChar char=""/>
            </a:pPr>
            <a:r>
              <a:rPr lang="en-US" sz="2800" dirty="0"/>
              <a:t>Market Research</a:t>
            </a:r>
            <a:endParaRPr lang="en-US" sz="2800" dirty="0"/>
          </a:p>
          <a:p>
            <a:pPr marL="658495" lvl="3" indent="-320040">
              <a:spcBef>
                <a:spcPts val="0"/>
              </a:spcBef>
              <a:buClr>
                <a:schemeClr val="accent1"/>
              </a:buClr>
              <a:buSzPct val="80000"/>
              <a:buFont typeface="Wingdings 2" panose="05020102010507070707"/>
              <a:buChar char=""/>
            </a:pPr>
            <a:r>
              <a:rPr lang="en-US" sz="2400" dirty="0"/>
              <a:t>Only 10,000 unit per year. </a:t>
            </a:r>
            <a:endParaRPr lang="en-US" sz="2400" dirty="0"/>
          </a:p>
          <a:p>
            <a:pPr marL="658495" lvl="3" indent="-320040">
              <a:spcBef>
                <a:spcPts val="0"/>
              </a:spcBef>
              <a:buClr>
                <a:schemeClr val="accent1"/>
              </a:buClr>
              <a:buSzPct val="80000"/>
              <a:buFont typeface="Wingdings 2" panose="05020102010507070707"/>
              <a:buChar char=""/>
            </a:pPr>
            <a:r>
              <a:rPr lang="en-US" sz="2400" dirty="0"/>
              <a:t> Recommendation: DON’T DO IT. </a:t>
            </a:r>
            <a:endParaRPr lang="en-US" sz="2400" dirty="0"/>
          </a:p>
          <a:p>
            <a:pPr marL="438785" lvl="2" indent="-320040">
              <a:spcBef>
                <a:spcPts val="0"/>
              </a:spcBef>
              <a:buClr>
                <a:schemeClr val="accent1"/>
              </a:buClr>
              <a:buSzPct val="80000"/>
              <a:buFont typeface="Wingdings 2" panose="05020102010507070707"/>
              <a:buChar char=""/>
            </a:pPr>
            <a:r>
              <a:rPr lang="en-US" altLang="zh-CN" sz="2800" dirty="0"/>
              <a:t>HP’s CEO: </a:t>
            </a:r>
            <a:r>
              <a:rPr lang="en-US" sz="2800" dirty="0"/>
              <a:t>William Hewlett</a:t>
            </a:r>
            <a:r>
              <a:rPr lang="en-US" altLang="zh-CN" sz="2800" dirty="0"/>
              <a:t>: </a:t>
            </a:r>
            <a:endParaRPr lang="en-US" altLang="zh-CN" sz="2800" dirty="0"/>
          </a:p>
          <a:p>
            <a:pPr marL="658495" lvl="3" indent="-320040">
              <a:spcBef>
                <a:spcPts val="0"/>
              </a:spcBef>
              <a:buClr>
                <a:schemeClr val="accent1"/>
              </a:buClr>
              <a:buSzPct val="80000"/>
              <a:buFont typeface="Wingdings 2" panose="05020102010507070707"/>
              <a:buChar char=""/>
            </a:pPr>
            <a:r>
              <a:rPr lang="en-US" altLang="zh-CN" sz="2400" dirty="0"/>
              <a:t>Go for it</a:t>
            </a:r>
            <a:endParaRPr lang="en-US" sz="2400" dirty="0"/>
          </a:p>
        </p:txBody>
      </p:sp>
      <p:sp>
        <p:nvSpPr>
          <p:cNvPr id="71" name="Rounded Rectangle 17"/>
          <p:cNvSpPr>
            <a:spLocks noGrp="1" noRot="1" noChangeAspect="1" noMove="1" noResize="1" noEditPoints="1" noAdjustHandles="1" noChangeArrowheads="1" noChangeShapeType="1" noTextEdit="1"/>
          </p:cNvSpPr>
          <p:nvPr/>
        </p:nvSpPr>
        <p:spPr>
          <a:xfrm>
            <a:off x="7933852" y="1948070"/>
            <a:ext cx="3429886" cy="3896139"/>
          </a:xfrm>
          <a:prstGeom prst="roundRect">
            <a:avLst>
              <a:gd name="adj" fmla="val 2028"/>
            </a:avLst>
          </a:prstGeom>
          <a:solidFill>
            <a:schemeClr val="tx1"/>
          </a:solidFill>
          <a:ln>
            <a:solidFill>
              <a:schemeClr val="accent1">
                <a:shade val="50000"/>
              </a:schemeClr>
            </a:solid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4994" name="Picture 2" descr="http://upload.wikimedia.org/wikipedia/commons/thumb/0/0e/HP_35_Calculator.jpg/180px-HP_35_Calculator.jpg">
            <a:hlinkClick r:id="rId2"/>
          </p:cNvPr>
          <p:cNvPicPr>
            <a:picLocks noChangeAspect="1" noChangeArrowheads="1"/>
          </p:cNvPicPr>
          <p:nvPr/>
        </p:nvPicPr>
        <p:blipFill rotWithShape="1">
          <a:blip r:embed="rId3" cstate="print"/>
          <a:srcRect l="948" r="550" b="2"/>
          <a:stretch>
            <a:fillRect/>
          </a:stretch>
        </p:blipFill>
        <p:spPr bwMode="auto">
          <a:xfrm>
            <a:off x="8226824" y="2268110"/>
            <a:ext cx="2843942" cy="3256059"/>
          </a:xfrm>
          <a:prstGeom prst="rect">
            <a:avLst/>
          </a:prstGeom>
          <a:noFill/>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p:cNvSpPr>
            <a:spLocks noGrp="1" noRot="1" noChangeAspect="1" noMove="1" noResize="1" noEditPoints="1" noAdjustHandles="1" noChangeArrowheads="1" noChangeShapeType="1" noTextEdit="1"/>
          </p:cNvSpPr>
          <p:nvPr/>
        </p:nvSpPr>
        <p:spPr>
          <a:xfrm>
            <a:off x="8153400" y="0"/>
            <a:ext cx="40386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p:cNvSpPr>
            <a:spLocks noGrp="1" noRot="1" noChangeAspect="1" noMove="1" noResize="1" noEditPoints="1" noAdjustHandles="1" noChangeArrowheads="1" noChangeShapeType="1" noTextEdit="1"/>
          </p:cNvSpPr>
          <p:nvPr/>
        </p:nvSpPr>
        <p:spPr>
          <a:xfrm>
            <a:off x="1" y="0"/>
            <a:ext cx="8153400" cy="6858000"/>
          </a:xfrm>
          <a:prstGeom prst="rect">
            <a:avLst/>
          </a:prstGeom>
          <a:blipFill>
            <a:blip r:embed="rId1"/>
            <a:stretch>
              <a:fillRect l="-1" r="-49533"/>
            </a:stretch>
          </a:blipFill>
          <a:ln>
            <a:noFill/>
          </a:ln>
          <a:effectLst>
            <a:outerShdw blurRad="1397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6662057" cy="1325563"/>
          </a:xfrm>
        </p:spPr>
        <p:txBody>
          <a:bodyPr>
            <a:normAutofit/>
          </a:bodyPr>
          <a:lstStyle/>
          <a:p>
            <a:r>
              <a:rPr lang="en-US" altLang="zh-CN">
                <a:gradFill flip="none" rotWithShape="1">
                  <a:gsLst>
                    <a:gs pos="28000">
                      <a:srgbClr val="EDEDED"/>
                    </a:gs>
                    <a:gs pos="0">
                      <a:srgbClr val="BFBFBF"/>
                    </a:gs>
                    <a:gs pos="100000">
                      <a:srgbClr val="FFFFFF"/>
                    </a:gs>
                  </a:gsLst>
                  <a:lin ang="4800000" scaled="0"/>
                  <a:tileRect/>
                </a:gradFill>
              </a:rPr>
              <a:t>In the real market</a:t>
            </a:r>
            <a:endParaRPr lang="en-US">
              <a:gradFill flip="none" rotWithShape="1">
                <a:gsLst>
                  <a:gs pos="28000">
                    <a:srgbClr val="EDEDED"/>
                  </a:gs>
                  <a:gs pos="0">
                    <a:srgbClr val="BFBFBF"/>
                  </a:gs>
                  <a:gs pos="100000">
                    <a:srgbClr val="FFFFFF"/>
                  </a:gs>
                </a:gsLst>
                <a:lin ang="4800000" scaled="0"/>
                <a:tileRect/>
              </a:gradFill>
            </a:endParaRPr>
          </a:p>
        </p:txBody>
      </p:sp>
      <p:sp>
        <p:nvSpPr>
          <p:cNvPr id="3" name="Content Placeholder 2"/>
          <p:cNvSpPr>
            <a:spLocks noGrp="1"/>
          </p:cNvSpPr>
          <p:nvPr>
            <p:ph idx="1"/>
          </p:nvPr>
        </p:nvSpPr>
        <p:spPr>
          <a:xfrm>
            <a:off x="838200" y="1825625"/>
            <a:ext cx="6466114" cy="4351338"/>
          </a:xfrm>
        </p:spPr>
        <p:txBody>
          <a:bodyPr>
            <a:normAutofit lnSpcReduction="10000"/>
          </a:bodyPr>
          <a:lstStyle/>
          <a:p>
            <a:pPr marL="438785" lvl="2" indent="-320040">
              <a:spcBef>
                <a:spcPts val="0"/>
              </a:spcBef>
              <a:buClr>
                <a:schemeClr val="accent1"/>
              </a:buClr>
              <a:buSzPct val="80000"/>
              <a:buFont typeface="Wingdings 2" panose="05020102010507070707"/>
              <a:buChar char=""/>
            </a:pPr>
            <a:r>
              <a:rPr lang="en-US" sz="2800" dirty="0">
                <a:gradFill>
                  <a:gsLst>
                    <a:gs pos="34000">
                      <a:srgbClr val="EDEDED"/>
                    </a:gs>
                    <a:gs pos="0">
                      <a:srgbClr val="BFBFBF"/>
                    </a:gs>
                    <a:gs pos="100000">
                      <a:srgbClr val="FFFFFF"/>
                    </a:gs>
                  </a:gsLst>
                  <a:lin ang="4800000" scaled="0"/>
                </a:gradFill>
              </a:rPr>
              <a:t>Actual sales</a:t>
            </a:r>
            <a:endParaRPr lang="en-US" sz="2800" dirty="0">
              <a:gradFill>
                <a:gsLst>
                  <a:gs pos="34000">
                    <a:srgbClr val="EDEDED"/>
                  </a:gs>
                  <a:gs pos="0">
                    <a:srgbClr val="BFBFBF"/>
                  </a:gs>
                  <a:gs pos="100000">
                    <a:srgbClr val="FFFFFF"/>
                  </a:gs>
                </a:gsLst>
                <a:lin ang="4800000" scaled="0"/>
              </a:gradFill>
            </a:endParaRPr>
          </a:p>
          <a:p>
            <a:pPr marL="658495" lvl="3" indent="-320040">
              <a:spcBef>
                <a:spcPts val="0"/>
              </a:spcBef>
              <a:buClr>
                <a:schemeClr val="accent1"/>
              </a:buClr>
              <a:buSzPct val="80000"/>
              <a:buFont typeface="Wingdings 2" panose="05020102010507070707"/>
              <a:buChar char=""/>
            </a:pPr>
            <a:r>
              <a:rPr lang="en-US" sz="2400" dirty="0">
                <a:gradFill>
                  <a:gsLst>
                    <a:gs pos="34000">
                      <a:srgbClr val="EDEDED"/>
                    </a:gs>
                    <a:gs pos="0">
                      <a:srgbClr val="BFBFBF"/>
                    </a:gs>
                    <a:gs pos="100000">
                      <a:srgbClr val="FFFFFF"/>
                    </a:gs>
                  </a:gsLst>
                  <a:lin ang="4800000" scaled="0"/>
                </a:gradFill>
              </a:rPr>
              <a:t>10,000 after first month</a:t>
            </a:r>
            <a:endParaRPr lang="en-US" sz="2400" dirty="0">
              <a:gradFill>
                <a:gsLst>
                  <a:gs pos="34000">
                    <a:srgbClr val="EDEDED"/>
                  </a:gs>
                  <a:gs pos="0">
                    <a:srgbClr val="BFBFBF"/>
                  </a:gs>
                  <a:gs pos="100000">
                    <a:srgbClr val="FFFFFF"/>
                  </a:gs>
                </a:gsLst>
                <a:lin ang="4800000" scaled="0"/>
              </a:gradFill>
            </a:endParaRPr>
          </a:p>
          <a:p>
            <a:pPr marL="658495" lvl="3" indent="-320040">
              <a:spcBef>
                <a:spcPts val="0"/>
              </a:spcBef>
              <a:buClr>
                <a:schemeClr val="accent1"/>
              </a:buClr>
              <a:buSzPct val="80000"/>
              <a:buFont typeface="Wingdings 2" panose="05020102010507070707"/>
              <a:buChar char=""/>
            </a:pPr>
            <a:r>
              <a:rPr lang="en-US" sz="2400" dirty="0">
                <a:gradFill>
                  <a:gsLst>
                    <a:gs pos="34000">
                      <a:srgbClr val="EDEDED"/>
                    </a:gs>
                    <a:gs pos="0">
                      <a:srgbClr val="BFBFBF"/>
                    </a:gs>
                    <a:gs pos="100000">
                      <a:srgbClr val="FFFFFF"/>
                    </a:gs>
                  </a:gsLst>
                  <a:lin ang="4800000" scaled="0"/>
                </a:gradFill>
              </a:rPr>
              <a:t>100,000 for the 1</a:t>
            </a:r>
            <a:r>
              <a:rPr lang="en-US" sz="2400" baseline="30000" dirty="0">
                <a:gradFill>
                  <a:gsLst>
                    <a:gs pos="34000">
                      <a:srgbClr val="EDEDED"/>
                    </a:gs>
                    <a:gs pos="0">
                      <a:srgbClr val="BFBFBF"/>
                    </a:gs>
                    <a:gs pos="100000">
                      <a:srgbClr val="FFFFFF"/>
                    </a:gs>
                  </a:gsLst>
                  <a:lin ang="4800000" scaled="0"/>
                </a:gradFill>
              </a:rPr>
              <a:t>st</a:t>
            </a:r>
            <a:r>
              <a:rPr lang="en-US" sz="2400" dirty="0">
                <a:gradFill>
                  <a:gsLst>
                    <a:gs pos="34000">
                      <a:srgbClr val="EDEDED"/>
                    </a:gs>
                    <a:gs pos="0">
                      <a:srgbClr val="BFBFBF"/>
                    </a:gs>
                    <a:gs pos="100000">
                      <a:srgbClr val="FFFFFF"/>
                    </a:gs>
                  </a:gsLst>
                  <a:lin ang="4800000" scaled="0"/>
                </a:gradFill>
              </a:rPr>
              <a:t> year (1972)</a:t>
            </a:r>
            <a:endParaRPr lang="en-US" sz="2400" dirty="0">
              <a:gradFill>
                <a:gsLst>
                  <a:gs pos="34000">
                    <a:srgbClr val="EDEDED"/>
                  </a:gs>
                  <a:gs pos="0">
                    <a:srgbClr val="BFBFBF"/>
                  </a:gs>
                  <a:gs pos="100000">
                    <a:srgbClr val="FFFFFF"/>
                  </a:gs>
                </a:gsLst>
                <a:lin ang="4800000" scaled="0"/>
              </a:gradFill>
            </a:endParaRPr>
          </a:p>
          <a:p>
            <a:pPr marL="438785" lvl="2" indent="-320040">
              <a:spcBef>
                <a:spcPts val="0"/>
              </a:spcBef>
              <a:buClr>
                <a:schemeClr val="accent1"/>
              </a:buClr>
              <a:buSzPct val="80000"/>
              <a:buFont typeface="Wingdings 2" panose="05020102010507070707"/>
              <a:buChar char=""/>
            </a:pPr>
            <a:r>
              <a:rPr lang="zh-CN" altLang="en-US" sz="2800" dirty="0">
                <a:gradFill>
                  <a:gsLst>
                    <a:gs pos="34000">
                      <a:srgbClr val="EDEDED"/>
                    </a:gs>
                    <a:gs pos="0">
                      <a:srgbClr val="BFBFBF"/>
                    </a:gs>
                    <a:gs pos="100000">
                      <a:srgbClr val="FFFFFF"/>
                    </a:gs>
                  </a:gsLst>
                  <a:lin ang="4800000" scaled="0"/>
                </a:gradFill>
              </a:rPr>
              <a:t>产生一个新市场</a:t>
            </a:r>
            <a:endParaRPr lang="en-US" altLang="zh-CN" sz="2800" dirty="0">
              <a:gradFill>
                <a:gsLst>
                  <a:gs pos="34000">
                    <a:srgbClr val="EDEDED"/>
                  </a:gs>
                  <a:gs pos="0">
                    <a:srgbClr val="BFBFBF"/>
                  </a:gs>
                  <a:gs pos="100000">
                    <a:srgbClr val="FFFFFF"/>
                  </a:gs>
                </a:gsLst>
                <a:lin ang="4800000" scaled="0"/>
              </a:gradFill>
            </a:endParaRPr>
          </a:p>
          <a:p>
            <a:pPr marL="658495" lvl="3" indent="-320040">
              <a:spcBef>
                <a:spcPts val="0"/>
              </a:spcBef>
              <a:buClr>
                <a:schemeClr val="accent1"/>
              </a:buClr>
              <a:buSzPct val="80000"/>
              <a:buFont typeface="Wingdings 2" panose="05020102010507070707"/>
              <a:buChar char=""/>
            </a:pPr>
            <a:r>
              <a:rPr lang="en-US" altLang="zh-CN" sz="2400" dirty="0">
                <a:gradFill>
                  <a:gsLst>
                    <a:gs pos="34000">
                      <a:srgbClr val="EDEDED"/>
                    </a:gs>
                    <a:gs pos="0">
                      <a:srgbClr val="BFBFBF"/>
                    </a:gs>
                    <a:gs pos="100000">
                      <a:srgbClr val="FFFFFF"/>
                    </a:gs>
                  </a:gsLst>
                  <a:lin ang="4800000" scaled="0"/>
                </a:gradFill>
              </a:rPr>
              <a:t>Other models appearing (Texas Instrument, Casio)</a:t>
            </a:r>
            <a:endParaRPr lang="en-US" altLang="zh-CN" sz="2400" dirty="0">
              <a:gradFill>
                <a:gsLst>
                  <a:gs pos="34000">
                    <a:srgbClr val="EDEDED"/>
                  </a:gs>
                  <a:gs pos="0">
                    <a:srgbClr val="BFBFBF"/>
                  </a:gs>
                  <a:gs pos="100000">
                    <a:srgbClr val="FFFFFF"/>
                  </a:gs>
                </a:gsLst>
                <a:lin ang="4800000" scaled="0"/>
              </a:gradFill>
            </a:endParaRPr>
          </a:p>
          <a:p>
            <a:pPr marL="438785" lvl="2" indent="-320040">
              <a:spcBef>
                <a:spcPts val="0"/>
              </a:spcBef>
              <a:buClr>
                <a:schemeClr val="accent1"/>
              </a:buClr>
              <a:buSzPct val="80000"/>
              <a:buFont typeface="Wingdings 2" panose="05020102010507070707"/>
              <a:buChar char=""/>
            </a:pPr>
            <a:r>
              <a:rPr lang="en-US" altLang="zh-CN" sz="2800" dirty="0">
                <a:gradFill>
                  <a:gsLst>
                    <a:gs pos="34000">
                      <a:srgbClr val="EDEDED"/>
                    </a:gs>
                    <a:gs pos="0">
                      <a:srgbClr val="BFBFBF"/>
                    </a:gs>
                    <a:gs pos="100000">
                      <a:srgbClr val="FFFFFF"/>
                    </a:gs>
                  </a:gsLst>
                  <a:lin ang="4800000" scaled="0"/>
                </a:gradFill>
              </a:rPr>
              <a:t>Price drop to $25 in 1976</a:t>
            </a:r>
            <a:endParaRPr lang="en-US" altLang="zh-CN" sz="2800" dirty="0">
              <a:gradFill>
                <a:gsLst>
                  <a:gs pos="34000">
                    <a:srgbClr val="EDEDED"/>
                  </a:gs>
                  <a:gs pos="0">
                    <a:srgbClr val="BFBFBF"/>
                  </a:gs>
                  <a:gs pos="100000">
                    <a:srgbClr val="FFFFFF"/>
                  </a:gs>
                </a:gsLst>
                <a:lin ang="4800000" scaled="0"/>
              </a:gradFill>
            </a:endParaRPr>
          </a:p>
          <a:p>
            <a:pPr marL="438785" lvl="2" indent="-320040">
              <a:spcBef>
                <a:spcPts val="0"/>
              </a:spcBef>
              <a:buClr>
                <a:schemeClr val="accent1"/>
              </a:buClr>
              <a:buSzPct val="80000"/>
              <a:buFont typeface="Wingdings 2" panose="05020102010507070707"/>
              <a:buChar char=""/>
            </a:pPr>
            <a:endParaRPr lang="en-US" sz="2800" dirty="0">
              <a:gradFill>
                <a:gsLst>
                  <a:gs pos="34000">
                    <a:srgbClr val="EDEDED"/>
                  </a:gs>
                  <a:gs pos="0">
                    <a:srgbClr val="BFBFBF"/>
                  </a:gs>
                  <a:gs pos="100000">
                    <a:srgbClr val="FFFFFF"/>
                  </a:gs>
                </a:gsLst>
                <a:lin ang="4800000" scaled="0"/>
              </a:gradFill>
            </a:endParaRPr>
          </a:p>
          <a:p>
            <a:pPr marL="438785" lvl="2" indent="-320040">
              <a:spcBef>
                <a:spcPts val="0"/>
              </a:spcBef>
              <a:buClr>
                <a:schemeClr val="accent1"/>
              </a:buClr>
              <a:buSzPct val="80000"/>
              <a:buNone/>
            </a:pPr>
            <a:endParaRPr lang="en-US" sz="2800" dirty="0">
              <a:gradFill>
                <a:gsLst>
                  <a:gs pos="34000">
                    <a:srgbClr val="EDEDED"/>
                  </a:gs>
                  <a:gs pos="0">
                    <a:srgbClr val="BFBFBF"/>
                  </a:gs>
                  <a:gs pos="100000">
                    <a:srgbClr val="FFFFFF"/>
                  </a:gs>
                </a:gsLst>
                <a:lin ang="4800000" scaled="0"/>
              </a:gradFill>
            </a:endParaRPr>
          </a:p>
          <a:p>
            <a:pPr marL="438785" lvl="2" indent="-320040">
              <a:spcBef>
                <a:spcPts val="0"/>
              </a:spcBef>
              <a:buClr>
                <a:schemeClr val="accent1"/>
              </a:buClr>
              <a:buSzPct val="80000"/>
              <a:buFont typeface="Wingdings 2" panose="05020102010507070707"/>
              <a:buChar char=""/>
            </a:pPr>
            <a:r>
              <a:rPr lang="en-US" altLang="zh-CN" sz="2800" dirty="0">
                <a:gradFill>
                  <a:gsLst>
                    <a:gs pos="34000">
                      <a:srgbClr val="EDEDED"/>
                    </a:gs>
                    <a:gs pos="0">
                      <a:srgbClr val="BFBFBF"/>
                    </a:gs>
                    <a:gs pos="100000">
                      <a:srgbClr val="FFFFFF"/>
                    </a:gs>
                  </a:gsLst>
                  <a:lin ang="4800000" scaled="0"/>
                </a:gradFill>
              </a:rPr>
              <a:t>Result:</a:t>
            </a:r>
            <a:endParaRPr lang="en-US" altLang="zh-CN" sz="2800" dirty="0">
              <a:gradFill>
                <a:gsLst>
                  <a:gs pos="34000">
                    <a:srgbClr val="EDEDED"/>
                  </a:gs>
                  <a:gs pos="0">
                    <a:srgbClr val="BFBFBF"/>
                  </a:gs>
                  <a:gs pos="100000">
                    <a:srgbClr val="FFFFFF"/>
                  </a:gs>
                </a:gsLst>
                <a:lin ang="4800000" scaled="0"/>
              </a:gradFill>
            </a:endParaRPr>
          </a:p>
          <a:p>
            <a:pPr marL="658495" lvl="3" indent="-320040">
              <a:spcBef>
                <a:spcPts val="0"/>
              </a:spcBef>
              <a:buClr>
                <a:schemeClr val="accent1"/>
              </a:buClr>
              <a:buSzPct val="80000"/>
              <a:buFont typeface="Wingdings 2" panose="05020102010507070707"/>
              <a:buChar char=""/>
            </a:pPr>
            <a:r>
              <a:rPr lang="zh-CN" altLang="en-US" sz="2400" dirty="0">
                <a:gradFill>
                  <a:gsLst>
                    <a:gs pos="34000">
                      <a:srgbClr val="EDEDED"/>
                    </a:gs>
                    <a:gs pos="0">
                      <a:srgbClr val="BFBFBF"/>
                    </a:gs>
                    <a:gs pos="100000">
                      <a:srgbClr val="FFFFFF"/>
                    </a:gs>
                  </a:gsLst>
                  <a:lin ang="4800000" scaled="0"/>
                </a:gradFill>
              </a:rPr>
              <a:t>计算尺退出市场</a:t>
            </a:r>
            <a:endParaRPr lang="en-US" altLang="zh-CN" sz="2400" dirty="0">
              <a:gradFill>
                <a:gsLst>
                  <a:gs pos="34000">
                    <a:srgbClr val="EDEDED"/>
                  </a:gs>
                  <a:gs pos="0">
                    <a:srgbClr val="BFBFBF"/>
                  </a:gs>
                  <a:gs pos="100000">
                    <a:srgbClr val="FFFFFF"/>
                  </a:gs>
                </a:gsLst>
                <a:lin ang="4800000" scaled="0"/>
              </a:gradFill>
            </a:endParaRPr>
          </a:p>
          <a:p>
            <a:pPr marL="658495" lvl="3" indent="-320040">
              <a:spcBef>
                <a:spcPts val="0"/>
              </a:spcBef>
              <a:buClr>
                <a:schemeClr val="accent1"/>
              </a:buClr>
              <a:buSzPct val="80000"/>
              <a:buFont typeface="Wingdings 2" panose="05020102010507070707"/>
              <a:buChar char=""/>
            </a:pPr>
            <a:r>
              <a:rPr lang="zh-CN" altLang="en-US" sz="2400" dirty="0">
                <a:gradFill>
                  <a:gsLst>
                    <a:gs pos="34000">
                      <a:srgbClr val="EDEDED"/>
                    </a:gs>
                    <a:gs pos="0">
                      <a:srgbClr val="BFBFBF"/>
                    </a:gs>
                    <a:gs pos="100000">
                      <a:srgbClr val="FFFFFF"/>
                    </a:gs>
                  </a:gsLst>
                  <a:lin ang="4800000" scaled="0"/>
                </a:gradFill>
              </a:rPr>
              <a:t>大学里面再也没有 “计算尺”课程了</a:t>
            </a:r>
            <a:endParaRPr lang="en-US" altLang="zh-CN" sz="2400" dirty="0">
              <a:gradFill>
                <a:gsLst>
                  <a:gs pos="34000">
                    <a:srgbClr val="EDEDED"/>
                  </a:gs>
                  <a:gs pos="0">
                    <a:srgbClr val="BFBFBF"/>
                  </a:gs>
                  <a:gs pos="100000">
                    <a:srgbClr val="FFFFFF"/>
                  </a:gs>
                </a:gsLst>
                <a:lin ang="4800000" scaled="0"/>
              </a:gradFill>
            </a:endParaRPr>
          </a:p>
        </p:txBody>
      </p:sp>
      <p:pic>
        <p:nvPicPr>
          <p:cNvPr id="83970" name="Picture 2" descr="http://upload.wikimedia.org/wikipedia/commons/thumb/e/e9/TI-30_LED.png/150px-TI-30_LED.png">
            <a:hlinkClick r:id="rId2"/>
          </p:cNvPr>
          <p:cNvPicPr>
            <a:picLocks noChangeAspect="1" noChangeArrowheads="1"/>
          </p:cNvPicPr>
          <p:nvPr/>
        </p:nvPicPr>
        <p:blipFill>
          <a:blip r:embed="rId3" cstate="print"/>
          <a:srcRect/>
          <a:stretch>
            <a:fillRect/>
          </a:stretch>
        </p:blipFill>
        <p:spPr bwMode="auto">
          <a:xfrm>
            <a:off x="8788526" y="1048575"/>
            <a:ext cx="2800500" cy="4760849"/>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Successful companies care about future? Yes!</a:t>
            </a:r>
            <a:endParaRPr lang="en-US" dirty="0"/>
          </a:p>
        </p:txBody>
      </p:sp>
      <p:sp>
        <p:nvSpPr>
          <p:cNvPr id="3" name="Content Placeholder 2"/>
          <p:cNvSpPr>
            <a:spLocks noGrp="1"/>
          </p:cNvSpPr>
          <p:nvPr>
            <p:ph idx="1"/>
          </p:nvPr>
        </p:nvSpPr>
        <p:spPr/>
        <p:txBody>
          <a:bodyPr>
            <a:normAutofit/>
          </a:bodyPr>
          <a:lstStyle/>
          <a:p>
            <a:r>
              <a:rPr lang="en-US" dirty="0"/>
              <a:t>But predictions about disruptive future are usually wrong!</a:t>
            </a:r>
            <a:endParaRPr lang="en-US" dirty="0"/>
          </a:p>
          <a:p>
            <a:r>
              <a:rPr lang="en-US" dirty="0"/>
              <a:t>AT&amp;T, in 1980 hired consultants to  forecast cell-phone use by 2000. </a:t>
            </a:r>
            <a:endParaRPr lang="en-US" dirty="0"/>
          </a:p>
          <a:p>
            <a:pPr lvl="1"/>
            <a:r>
              <a:rPr lang="en-US" dirty="0"/>
              <a:t>The prediction: </a:t>
            </a:r>
            <a:r>
              <a:rPr lang="en-US" sz="3100" b="1" dirty="0"/>
              <a:t>900,000</a:t>
            </a:r>
            <a:r>
              <a:rPr lang="en-US" dirty="0"/>
              <a:t> subscribers. </a:t>
            </a:r>
            <a:endParaRPr lang="en-US" dirty="0"/>
          </a:p>
          <a:p>
            <a:pPr lvl="1"/>
            <a:r>
              <a:rPr lang="en-US" dirty="0"/>
              <a:t>Actual number </a:t>
            </a:r>
            <a:r>
              <a:rPr lang="en-US" b="1" dirty="0"/>
              <a:t>109 million</a:t>
            </a:r>
            <a:r>
              <a:rPr lang="en-US" dirty="0"/>
              <a:t>,  120 times difference!</a:t>
            </a:r>
            <a:endParaRPr lang="en-US" dirty="0"/>
          </a:p>
          <a:p>
            <a:r>
              <a:rPr lang="en-US" dirty="0"/>
              <a:t>Reasonable argument – </a:t>
            </a:r>
            <a:endParaRPr lang="en-US" dirty="0"/>
          </a:p>
          <a:p>
            <a:pPr lvl="1"/>
            <a:r>
              <a:rPr lang="en-US" dirty="0"/>
              <a:t>“</a:t>
            </a:r>
            <a:r>
              <a:rPr lang="en-US" b="1" dirty="0"/>
              <a:t>when everyone has wired phone, who needs wireless</a:t>
            </a:r>
            <a:r>
              <a:rPr lang="en-US" dirty="0"/>
              <a:t>”? </a:t>
            </a:r>
            <a:endParaRPr lang="en-US" dirty="0"/>
          </a:p>
          <a:p>
            <a:r>
              <a:rPr lang="en-US" dirty="0"/>
              <a:t>AT&amp;T paid for its mistaken giveaway. </a:t>
            </a:r>
            <a:endParaRPr lang="en-US" dirty="0"/>
          </a:p>
          <a:p>
            <a:pPr lvl="1"/>
            <a:r>
              <a:rPr lang="en-US" dirty="0"/>
              <a:t>In 1993, to re-join the cellular market, it paid $12.6 billion to enter.</a:t>
            </a:r>
            <a:endParaRPr lang="en-US" dirty="0"/>
          </a:p>
          <a:p>
            <a:endParaRPr 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Key indicator of a “sustaining technology”</a:t>
            </a:r>
            <a:endParaRPr lang="en-US" dirty="0"/>
          </a:p>
        </p:txBody>
      </p:sp>
      <p:sp>
        <p:nvSpPr>
          <p:cNvPr id="3" name="Content Placeholder 2"/>
          <p:cNvSpPr>
            <a:spLocks noGrp="1"/>
          </p:cNvSpPr>
          <p:nvPr>
            <p:ph idx="1"/>
          </p:nvPr>
        </p:nvSpPr>
        <p:spPr/>
        <p:txBody>
          <a:bodyPr>
            <a:normAutofit/>
          </a:bodyPr>
          <a:lstStyle/>
          <a:p>
            <a:r>
              <a:rPr lang="en-US" dirty="0"/>
              <a:t>Performance oversupply</a:t>
            </a:r>
            <a:endParaRPr lang="en-US" dirty="0"/>
          </a:p>
          <a:p>
            <a:pPr lvl="1"/>
            <a:r>
              <a:rPr lang="en-US" dirty="0"/>
              <a:t>The performance of a feature has exceed the market need</a:t>
            </a:r>
            <a:endParaRPr lang="en-US" dirty="0"/>
          </a:p>
          <a:p>
            <a:pPr lvl="2"/>
            <a:r>
              <a:rPr lang="en-US" dirty="0"/>
              <a:t>CPU speed,  Monitor Screen Resolution, image size of digital camera, capacity of USB drive</a:t>
            </a:r>
            <a:endParaRPr lang="en-US" dirty="0"/>
          </a:p>
          <a:p>
            <a:pPr lvl="2"/>
            <a:r>
              <a:rPr lang="en-US" dirty="0"/>
              <a:t>Number of features in word processor software</a:t>
            </a:r>
            <a:endParaRPr lang="en-US" dirty="0"/>
          </a:p>
          <a:p>
            <a:r>
              <a:rPr lang="en-US" dirty="0"/>
              <a:t>Companies compete in different categories:</a:t>
            </a:r>
            <a:endParaRPr lang="en-US" dirty="0"/>
          </a:p>
          <a:p>
            <a:pPr lvl="1"/>
            <a:r>
              <a:rPr lang="en-US" dirty="0"/>
              <a:t>Functionality -&gt; reliability -&gt; convenience -&gt; price</a:t>
            </a:r>
            <a:endParaRPr lang="en-US" dirty="0"/>
          </a:p>
          <a:p>
            <a:pPr lvl="1"/>
            <a:r>
              <a:rPr lang="en-US" dirty="0"/>
              <a:t>When all technology about a product are sustaining technology (mature), the only thing left to compete is:</a:t>
            </a:r>
            <a:endParaRPr lang="en-US" dirty="0"/>
          </a:p>
          <a:p>
            <a:pPr lvl="2"/>
            <a:r>
              <a:rPr lang="en-US" dirty="0"/>
              <a:t>Price  (</a:t>
            </a:r>
            <a:r>
              <a:rPr lang="zh-CN" altLang="en-US" dirty="0"/>
              <a:t>白菜价</a:t>
            </a:r>
            <a:r>
              <a:rPr lang="en-US" dirty="0"/>
              <a:t>)</a:t>
            </a:r>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is my chance to innovate?</a:t>
            </a:r>
            <a:endParaRPr lang="en-US" dirty="0"/>
          </a:p>
        </p:txBody>
      </p:sp>
      <p:sp>
        <p:nvSpPr>
          <p:cNvPr id="3" name="Content Placeholder 2"/>
          <p:cNvSpPr>
            <a:spLocks noGrp="1"/>
          </p:cNvSpPr>
          <p:nvPr>
            <p:ph idx="1"/>
          </p:nvPr>
        </p:nvSpPr>
        <p:spPr/>
        <p:txBody>
          <a:bodyPr/>
          <a:lstStyle/>
          <a:p>
            <a:r>
              <a:rPr lang="en-US" dirty="0"/>
              <a:t>Know the timing</a:t>
            </a:r>
            <a:endParaRPr lang="en-US" dirty="0"/>
          </a:p>
          <a:p>
            <a:pPr lvl="1"/>
            <a:r>
              <a:rPr lang="en-US" dirty="0"/>
              <a:t>when to focus on “early adopters”,  </a:t>
            </a:r>
            <a:endParaRPr lang="en-US" dirty="0"/>
          </a:p>
          <a:p>
            <a:pPr lvl="1"/>
            <a:r>
              <a:rPr lang="en-US" dirty="0"/>
              <a:t>and when to cross to “early majority”</a:t>
            </a:r>
            <a:endParaRPr lang="en-US" dirty="0"/>
          </a:p>
          <a:p>
            <a:r>
              <a:rPr lang="en-US" dirty="0"/>
              <a:t>When you publish a paper</a:t>
            </a:r>
            <a:endParaRPr lang="en-US" dirty="0"/>
          </a:p>
          <a:p>
            <a:pPr lvl="1"/>
            <a:r>
              <a:rPr lang="en-US" dirty="0"/>
              <a:t>You target who?</a:t>
            </a:r>
            <a:endParaRPr lang="en-US" dirty="0"/>
          </a:p>
          <a:p>
            <a:r>
              <a:rPr lang="en-US" dirty="0"/>
              <a:t>When one technology becomes “sustaining”,  usually a disruptive technology can change the base of competition</a:t>
            </a:r>
            <a:endParaRPr lang="en-US" dirty="0"/>
          </a:p>
          <a:p>
            <a:r>
              <a:rPr lang="en-US" dirty="0"/>
              <a:t>We need to find out the best timing. </a:t>
            </a:r>
            <a:endParaRPr lang="en-US" dirty="0"/>
          </a:p>
          <a:p>
            <a:endParaRPr 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Discussion</a:t>
            </a:r>
            <a:endParaRPr lang="en-US" dirty="0"/>
          </a:p>
        </p:txBody>
      </p:sp>
      <p:sp>
        <p:nvSpPr>
          <p:cNvPr id="3" name="Content Placeholder 2"/>
          <p:cNvSpPr>
            <a:spLocks noGrp="1"/>
          </p:cNvSpPr>
          <p:nvPr>
            <p:ph idx="1"/>
          </p:nvPr>
        </p:nvSpPr>
        <p:spPr/>
        <p:txBody>
          <a:bodyPr>
            <a:normAutofit/>
          </a:bodyPr>
          <a:lstStyle/>
          <a:p>
            <a:endParaRPr lang="en-US"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16.2 </a:t>
            </a:r>
            <a:r>
              <a:rPr lang="zh-CN" altLang="en-US" dirty="0"/>
              <a:t>创新的时机</a:t>
            </a:r>
            <a:endParaRPr lang="en-US" dirty="0"/>
          </a:p>
        </p:txBody>
      </p:sp>
      <p:sp>
        <p:nvSpPr>
          <p:cNvPr id="3" name="Content Placeholder 2"/>
          <p:cNvSpPr>
            <a:spLocks noGrp="1"/>
          </p:cNvSpPr>
          <p:nvPr>
            <p:ph idx="1"/>
          </p:nvPr>
        </p:nvSpPr>
        <p:spPr/>
        <p:txBody>
          <a:bodyPr/>
          <a:lstStyle/>
          <a:p>
            <a:r>
              <a:rPr lang="zh-CN" altLang="en-US" dirty="0"/>
              <a:t>黄金点游戏</a:t>
            </a:r>
            <a:endParaRPr 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16.3 </a:t>
            </a:r>
            <a:r>
              <a:rPr lang="zh-CN" altLang="en-US" dirty="0"/>
              <a:t>创新的招数</a:t>
            </a:r>
            <a:endParaRPr lang="en-US" dirty="0"/>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迷思</a:t>
            </a:r>
            <a:r>
              <a:rPr lang="en-US" altLang="zh-CN" dirty="0"/>
              <a:t>1</a:t>
            </a:r>
            <a:r>
              <a:rPr lang="en-US" dirty="0"/>
              <a:t>: </a:t>
            </a:r>
            <a:r>
              <a:rPr lang="zh-CN" altLang="en-US" dirty="0"/>
              <a:t>创新靠顿悟</a:t>
            </a:r>
            <a:endParaRPr lang="en-US" dirty="0"/>
          </a:p>
        </p:txBody>
      </p:sp>
      <p:sp>
        <p:nvSpPr>
          <p:cNvPr id="3" name="Content Placeholder 2"/>
          <p:cNvSpPr>
            <a:spLocks noGrp="1"/>
          </p:cNvSpPr>
          <p:nvPr>
            <p:ph idx="1"/>
          </p:nvPr>
        </p:nvSpPr>
        <p:spPr>
          <a:xfrm>
            <a:off x="1981200" y="1775192"/>
            <a:ext cx="5562600" cy="4625609"/>
          </a:xfrm>
        </p:spPr>
        <p:txBody>
          <a:bodyPr>
            <a:normAutofit lnSpcReduction="10000"/>
          </a:bodyPr>
          <a:lstStyle/>
          <a:p>
            <a:r>
              <a:rPr lang="zh-CN" altLang="en-US" dirty="0"/>
              <a:t>例子</a:t>
            </a:r>
            <a:endParaRPr lang="en-US" altLang="zh-CN" dirty="0"/>
          </a:p>
          <a:p>
            <a:pPr lvl="1"/>
            <a:r>
              <a:rPr lang="zh-CN" altLang="en-US" dirty="0"/>
              <a:t>阿基米德 </a:t>
            </a:r>
            <a:r>
              <a:rPr lang="en-US" altLang="zh-CN" dirty="0"/>
              <a:t>– </a:t>
            </a:r>
            <a:r>
              <a:rPr lang="zh-CN" altLang="en-US" dirty="0"/>
              <a:t>跳出浴盆</a:t>
            </a:r>
            <a:endParaRPr lang="en-US" altLang="zh-CN" dirty="0"/>
          </a:p>
          <a:p>
            <a:pPr lvl="1"/>
            <a:r>
              <a:rPr lang="zh-CN" altLang="en-US" dirty="0"/>
              <a:t>牛顿被苹果砸中</a:t>
            </a:r>
            <a:endParaRPr lang="en-US" altLang="zh-CN" dirty="0"/>
          </a:p>
          <a:p>
            <a:r>
              <a:rPr lang="zh-CN" altLang="en-US" dirty="0"/>
              <a:t>但是</a:t>
            </a:r>
            <a:r>
              <a:rPr lang="en-US" altLang="zh-CN" dirty="0"/>
              <a:t>…</a:t>
            </a:r>
            <a:endParaRPr lang="en-US" altLang="zh-CN" dirty="0"/>
          </a:p>
          <a:p>
            <a:pPr marL="457200" lvl="1" indent="0">
              <a:buNone/>
            </a:pPr>
            <a:endParaRPr lang="en-US" altLang="zh-CN" dirty="0"/>
          </a:p>
          <a:p>
            <a:r>
              <a:rPr lang="zh-CN" altLang="en-US" dirty="0"/>
              <a:t>手机 </a:t>
            </a:r>
            <a:r>
              <a:rPr lang="en-US" altLang="zh-CN" dirty="0"/>
              <a:t>– </a:t>
            </a:r>
            <a:r>
              <a:rPr lang="zh-CN" altLang="en-US" dirty="0"/>
              <a:t>团队和持续创新改进的结果</a:t>
            </a:r>
            <a:endParaRPr lang="en-US" altLang="zh-CN" dirty="0"/>
          </a:p>
          <a:p>
            <a:pPr lvl="1"/>
            <a:r>
              <a:rPr lang="en-US" altLang="zh-CN" dirty="0"/>
              <a:t>Telephone, computers, radio waves, display, circuit, USB</a:t>
            </a:r>
            <a:endParaRPr lang="en-US" altLang="zh-CN" dirty="0"/>
          </a:p>
          <a:p>
            <a:pPr lvl="1"/>
            <a:r>
              <a:rPr lang="en-US" altLang="zh-CN" dirty="0"/>
              <a:t>Location aware – GPS, cell tower, </a:t>
            </a:r>
            <a:r>
              <a:rPr lang="en-US" altLang="zh-CN" dirty="0" err="1"/>
              <a:t>WiFi</a:t>
            </a:r>
            <a:r>
              <a:rPr lang="en-US" altLang="zh-CN" dirty="0"/>
              <a:t> AP</a:t>
            </a:r>
            <a:endParaRPr lang="en-US" altLang="zh-CN" dirty="0"/>
          </a:p>
          <a:p>
            <a:pPr lvl="1"/>
            <a:r>
              <a:rPr lang="en-US" altLang="zh-CN" dirty="0"/>
              <a:t>AI</a:t>
            </a:r>
            <a:endParaRPr lang="en-US" altLang="zh-CN" dirty="0"/>
          </a:p>
          <a:p>
            <a:endParaRPr lang="en-US" dirty="0"/>
          </a:p>
        </p:txBody>
      </p:sp>
      <p:pic>
        <p:nvPicPr>
          <p:cNvPr id="4" name="Picture 3"/>
          <p:cNvPicPr>
            <a:picLocks noChangeAspect="1"/>
          </p:cNvPicPr>
          <p:nvPr/>
        </p:nvPicPr>
        <p:blipFill>
          <a:blip r:embed="rId1"/>
          <a:stretch>
            <a:fillRect/>
          </a:stretch>
        </p:blipFill>
        <p:spPr>
          <a:xfrm>
            <a:off x="7826102" y="1524000"/>
            <a:ext cx="2837417" cy="2290028"/>
          </a:xfrm>
          <a:prstGeom prst="rect">
            <a:avLst/>
          </a:prstGeom>
        </p:spPr>
      </p:pic>
      <p:pic>
        <p:nvPicPr>
          <p:cNvPr id="5" name="Picture 4"/>
          <p:cNvPicPr>
            <a:picLocks noChangeAspect="1"/>
          </p:cNvPicPr>
          <p:nvPr/>
        </p:nvPicPr>
        <p:blipFill>
          <a:blip r:embed="rId2"/>
          <a:stretch>
            <a:fillRect/>
          </a:stretch>
        </p:blipFill>
        <p:spPr>
          <a:xfrm>
            <a:off x="7826101" y="3910908"/>
            <a:ext cx="2841899" cy="191651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0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0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2000"/>
                                        <p:tgtEl>
                                          <p:spTgt spid="3">
                                            <p:txEl>
                                              <p:pRg st="5" end="5"/>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2000"/>
                                        <p:tgtEl>
                                          <p:spTgt spid="3">
                                            <p:txEl>
                                              <p:pRg st="6" end="6"/>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2000"/>
                                        <p:tgtEl>
                                          <p:spTgt spid="3">
                                            <p:txEl>
                                              <p:pRg st="7" end="7"/>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2000"/>
                                        <p:tgtEl>
                                          <p:spTgt spid="3">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产品成熟阶段</a:t>
            </a:r>
            <a:endParaRPr lang="en-US"/>
          </a:p>
        </p:txBody>
      </p:sp>
      <p:pic>
        <p:nvPicPr>
          <p:cNvPr id="3" name="Picture 2"/>
          <p:cNvPicPr>
            <a:picLocks noChangeAspect="1"/>
          </p:cNvPicPr>
          <p:nvPr/>
        </p:nvPicPr>
        <p:blipFill>
          <a:blip r:embed="rId1"/>
          <a:stretch>
            <a:fillRect/>
          </a:stretch>
        </p:blipFill>
        <p:spPr>
          <a:xfrm>
            <a:off x="5900057" y="196449"/>
            <a:ext cx="5231602" cy="2055273"/>
          </a:xfrm>
          <a:prstGeom prst="rect">
            <a:avLst/>
          </a:prstGeom>
        </p:spPr>
      </p:pic>
      <p:pic>
        <p:nvPicPr>
          <p:cNvPr id="8" name="Picture 7"/>
          <p:cNvPicPr>
            <a:picLocks noChangeAspect="1"/>
          </p:cNvPicPr>
          <p:nvPr/>
        </p:nvPicPr>
        <p:blipFill>
          <a:blip r:embed="rId2"/>
          <a:stretch>
            <a:fillRect/>
          </a:stretch>
        </p:blipFill>
        <p:spPr>
          <a:xfrm>
            <a:off x="5900058" y="2363843"/>
            <a:ext cx="5231602" cy="2474921"/>
          </a:xfrm>
          <a:prstGeom prst="rect">
            <a:avLst/>
          </a:prstGeom>
        </p:spPr>
      </p:pic>
      <p:pic>
        <p:nvPicPr>
          <p:cNvPr id="10" name="Picture 9"/>
          <p:cNvPicPr>
            <a:picLocks noChangeAspect="1"/>
          </p:cNvPicPr>
          <p:nvPr/>
        </p:nvPicPr>
        <p:blipFill>
          <a:blip r:embed="rId3"/>
          <a:stretch>
            <a:fillRect/>
          </a:stretch>
        </p:blipFill>
        <p:spPr>
          <a:xfrm>
            <a:off x="5900057" y="4873064"/>
            <a:ext cx="5231602" cy="1068556"/>
          </a:xfrm>
          <a:prstGeom prst="rect">
            <a:avLst/>
          </a:prstGeom>
        </p:spPr>
      </p:pic>
      <p:sp>
        <p:nvSpPr>
          <p:cNvPr id="12" name="TextBox 11"/>
          <p:cNvSpPr txBox="1"/>
          <p:nvPr/>
        </p:nvSpPr>
        <p:spPr>
          <a:xfrm>
            <a:off x="990600" y="2090057"/>
            <a:ext cx="4463143" cy="1754326"/>
          </a:xfrm>
          <a:prstGeom prst="rect">
            <a:avLst/>
          </a:prstGeom>
          <a:noFill/>
        </p:spPr>
        <p:txBody>
          <a:bodyPr wrap="square" rtlCol="0">
            <a:spAutoFit/>
          </a:bodyPr>
          <a:lstStyle/>
          <a:p>
            <a:r>
              <a:rPr lang="zh-CN" altLang="en-US"/>
              <a:t>你的产品在哪个阶段？</a:t>
            </a:r>
            <a:endParaRPr lang="en-US" altLang="zh-CN"/>
          </a:p>
          <a:p>
            <a:r>
              <a:rPr lang="zh-CN" altLang="en-US"/>
              <a:t>产品</a:t>
            </a:r>
            <a:r>
              <a:rPr lang="en-US" altLang="zh-CN"/>
              <a:t>/</a:t>
            </a:r>
            <a:r>
              <a:rPr lang="zh-CN" altLang="en-US"/>
              <a:t>功能是否出现早于市场？</a:t>
            </a:r>
            <a:endParaRPr lang="en-US" altLang="zh-CN"/>
          </a:p>
          <a:p>
            <a:endParaRPr lang="en-US"/>
          </a:p>
          <a:p>
            <a:r>
              <a:rPr lang="zh-CN" altLang="en-US"/>
              <a:t>效能过剩 </a:t>
            </a:r>
            <a:r>
              <a:rPr lang="en-US" altLang="zh-CN"/>
              <a:t>– Performance Oversupply</a:t>
            </a:r>
            <a:endParaRPr lang="en-US" altLang="zh-CN"/>
          </a:p>
          <a:p>
            <a:endParaRPr lang="en-US"/>
          </a:p>
          <a:p>
            <a:r>
              <a:rPr lang="zh-CN" altLang="en-US"/>
              <a:t>你的产品有哪些效能过剩？</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新技术发展的规律</a:t>
            </a:r>
            <a:endParaRPr lang="en-US"/>
          </a:p>
        </p:txBody>
      </p:sp>
      <p:pic>
        <p:nvPicPr>
          <p:cNvPr id="4" name="Content Placeholder 3"/>
          <p:cNvPicPr>
            <a:picLocks noGrp="1" noChangeAspect="1"/>
          </p:cNvPicPr>
          <p:nvPr>
            <p:ph idx="1"/>
          </p:nvPr>
        </p:nvPicPr>
        <p:blipFill>
          <a:blip r:embed="rId1"/>
          <a:stretch>
            <a:fillRect/>
          </a:stretch>
        </p:blipFill>
        <p:spPr>
          <a:xfrm>
            <a:off x="6586682" y="427774"/>
            <a:ext cx="4582642" cy="3001226"/>
          </a:xfrm>
          <a:prstGeom prst="rect">
            <a:avLst/>
          </a:prstGeom>
        </p:spPr>
      </p:pic>
      <p:pic>
        <p:nvPicPr>
          <p:cNvPr id="5" name="Picture 4"/>
          <p:cNvPicPr>
            <a:picLocks noChangeAspect="1"/>
          </p:cNvPicPr>
          <p:nvPr/>
        </p:nvPicPr>
        <p:blipFill>
          <a:blip r:embed="rId2"/>
          <a:stretch>
            <a:fillRect/>
          </a:stretch>
        </p:blipFill>
        <p:spPr>
          <a:xfrm>
            <a:off x="4594596" y="3643779"/>
            <a:ext cx="4582641" cy="3027359"/>
          </a:xfrm>
          <a:prstGeom prst="rect">
            <a:avLst/>
          </a:prstGeom>
        </p:spPr>
      </p:pic>
      <p:sp>
        <p:nvSpPr>
          <p:cNvPr id="6" name="TextBox 5"/>
          <p:cNvSpPr txBox="1"/>
          <p:nvPr/>
        </p:nvSpPr>
        <p:spPr>
          <a:xfrm>
            <a:off x="1022676" y="1853506"/>
            <a:ext cx="3363685" cy="923330"/>
          </a:xfrm>
          <a:prstGeom prst="rect">
            <a:avLst/>
          </a:prstGeom>
          <a:noFill/>
        </p:spPr>
        <p:txBody>
          <a:bodyPr wrap="square" rtlCol="0">
            <a:spAutoFit/>
          </a:bodyPr>
          <a:lstStyle/>
          <a:p>
            <a:r>
              <a:rPr lang="zh-CN" altLang="en-US"/>
              <a:t>技术发展的规律</a:t>
            </a:r>
            <a:endParaRPr lang="en-US" altLang="zh-CN"/>
          </a:p>
          <a:p>
            <a:endParaRPr lang="en-US"/>
          </a:p>
          <a:p>
            <a:r>
              <a:rPr lang="zh-CN" altLang="en-US"/>
              <a:t>泡沫发展的规律</a:t>
            </a:r>
            <a:endParaRPr lang="en-US"/>
          </a:p>
        </p:txBody>
      </p:sp>
      <mc:AlternateContent xmlns:mc="http://schemas.openxmlformats.org/markup-compatibility/2006" xmlns:p14="http://schemas.microsoft.com/office/powerpoint/2010/main">
        <mc:Choice Requires="p14">
          <p:contentPart r:id="rId3" p14:bwMode="auto">
            <p14:nvContentPartPr>
              <p14:cNvPr id="3" name="Ink 2"/>
              <p14:cNvContentPartPr/>
              <p14:nvPr/>
            </p14:nvContentPartPr>
            <p14:xfrm>
              <a:off x="6966057" y="687349"/>
              <a:ext cx="2084040" cy="5763240"/>
            </p14:xfrm>
          </p:contentPart>
        </mc:Choice>
        <mc:Fallback xmlns="">
          <p:pic>
            <p:nvPicPr>
              <p:cNvPr id="3" name="Ink 2"/>
            </p:nvPicPr>
            <p:blipFill>
              <a:blip r:embed="rId4"/>
            </p:blipFill>
            <p:spPr>
              <a:xfrm>
                <a:off x="6966057" y="687349"/>
                <a:ext cx="2084040" cy="5763240"/>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分析的框架</a:t>
            </a:r>
            <a:endParaRPr lang="en-US" dirty="0"/>
          </a:p>
        </p:txBody>
      </p:sp>
      <p:sp>
        <p:nvSpPr>
          <p:cNvPr id="3" name="Content Placeholder 2"/>
          <p:cNvSpPr>
            <a:spLocks noGrp="1"/>
          </p:cNvSpPr>
          <p:nvPr>
            <p:ph idx="1"/>
          </p:nvPr>
        </p:nvSpPr>
        <p:spPr/>
        <p:txBody>
          <a:bodyPr>
            <a:normAutofit/>
          </a:bodyPr>
          <a:lstStyle/>
          <a:p>
            <a:r>
              <a:rPr lang="zh-CN" altLang="en-US" dirty="0"/>
              <a:t>产品战略分析框架</a:t>
            </a:r>
            <a:endParaRPr lang="en-US" altLang="zh-CN" dirty="0"/>
          </a:p>
          <a:p>
            <a:pPr lvl="1"/>
            <a:r>
              <a:rPr lang="zh-CN" altLang="en-US" dirty="0"/>
              <a:t>这个框架不是解决方案，但是它提供了思考和交流的基本概念</a:t>
            </a:r>
            <a:endParaRPr lang="en-US" dirty="0"/>
          </a:p>
          <a:p>
            <a:r>
              <a:rPr lang="zh-CN" altLang="en-US" dirty="0"/>
              <a:t>动能 </a:t>
            </a:r>
            <a:r>
              <a:rPr lang="en-US" altLang="zh-CN" dirty="0"/>
              <a:t>(</a:t>
            </a:r>
            <a:r>
              <a:rPr lang="en-US" dirty="0"/>
              <a:t>Performance) </a:t>
            </a:r>
            <a:r>
              <a:rPr lang="zh-CN" altLang="en-US" dirty="0"/>
              <a:t>和 势能 </a:t>
            </a:r>
            <a:r>
              <a:rPr lang="en-US" altLang="zh-CN" dirty="0"/>
              <a:t>(</a:t>
            </a:r>
            <a:r>
              <a:rPr lang="en-US" dirty="0"/>
              <a:t>Power)</a:t>
            </a:r>
            <a:endParaRPr lang="en-US" dirty="0"/>
          </a:p>
          <a:p>
            <a:pPr lvl="1"/>
            <a:r>
              <a:rPr lang="zh-CN" altLang="en-US" dirty="0"/>
              <a:t>动能</a:t>
            </a:r>
            <a:r>
              <a:rPr lang="en-US" altLang="zh-CN" dirty="0"/>
              <a:t>/</a:t>
            </a:r>
            <a:r>
              <a:rPr lang="zh-CN" altLang="en-US" dirty="0"/>
              <a:t>惯性 </a:t>
            </a:r>
            <a:r>
              <a:rPr lang="en-US" altLang="zh-CN" dirty="0"/>
              <a:t>(inertia) </a:t>
            </a:r>
            <a:r>
              <a:rPr lang="zh-CN" altLang="en-US" dirty="0"/>
              <a:t>和势能</a:t>
            </a:r>
            <a:r>
              <a:rPr lang="en-US" altLang="zh-CN" dirty="0"/>
              <a:t>/</a:t>
            </a:r>
            <a:r>
              <a:rPr lang="zh-CN" altLang="en-US" dirty="0"/>
              <a:t>加速度 </a:t>
            </a:r>
            <a:r>
              <a:rPr lang="en-US" altLang="zh-CN" dirty="0"/>
              <a:t>(potential/acceleration)</a:t>
            </a:r>
            <a:endParaRPr lang="en-US" altLang="zh-CN" dirty="0"/>
          </a:p>
          <a:p>
            <a:r>
              <a:rPr lang="zh-CN" altLang="en-US" dirty="0"/>
              <a:t>影响产品竞争力的各种势能因素</a:t>
            </a:r>
            <a:endParaRPr lang="en-US" dirty="0"/>
          </a:p>
          <a:p>
            <a:pPr lvl="1"/>
            <a:r>
              <a:rPr lang="zh-CN" altLang="en-US" dirty="0"/>
              <a:t>产品行业的因素（是否处于一个风口）</a:t>
            </a:r>
            <a:endParaRPr lang="en-US" dirty="0"/>
          </a:p>
          <a:p>
            <a:pPr lvl="1"/>
            <a:r>
              <a:rPr lang="zh-CN" altLang="en-US" dirty="0"/>
              <a:t>公司和市场能力因素（公司的品牌号召力，市场能力因素）</a:t>
            </a:r>
            <a:endParaRPr lang="en-US" dirty="0"/>
          </a:p>
          <a:p>
            <a:pPr lvl="1"/>
            <a:r>
              <a:rPr lang="zh-CN" altLang="en-US" dirty="0"/>
              <a:t>产品的价值因素（产品给用户带来什么价值）</a:t>
            </a:r>
            <a:endParaRPr lang="en-US" dirty="0"/>
          </a:p>
          <a:p>
            <a:pPr lvl="1"/>
            <a:r>
              <a:rPr lang="zh-CN" altLang="en-US" dirty="0"/>
              <a:t>团队执行力因素（能快速反应、给出结果么？）</a:t>
            </a:r>
            <a:endParaRPr lang="en-US"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zh-CN" altLang="en-US">
                <a:gradFill flip="none" rotWithShape="1">
                  <a:gsLst>
                    <a:gs pos="28000">
                      <a:srgbClr val="EDEDED"/>
                    </a:gs>
                    <a:gs pos="0">
                      <a:srgbClr val="BFBFBF"/>
                    </a:gs>
                    <a:gs pos="100000">
                      <a:srgbClr val="FFFFFF"/>
                    </a:gs>
                  </a:gsLst>
                  <a:lin ang="4800000" scaled="0"/>
                  <a:tileRect/>
                </a:gradFill>
              </a:rPr>
              <a:t>产品和团队的现状 </a:t>
            </a:r>
            <a:r>
              <a:rPr lang="en-US" altLang="zh-CN">
                <a:gradFill flip="none" rotWithShape="1">
                  <a:gsLst>
                    <a:gs pos="28000">
                      <a:srgbClr val="EDEDED"/>
                    </a:gs>
                    <a:gs pos="0">
                      <a:srgbClr val="BFBFBF"/>
                    </a:gs>
                    <a:gs pos="100000">
                      <a:srgbClr val="FFFFFF"/>
                    </a:gs>
                  </a:gsLst>
                  <a:lin ang="4800000" scaled="0"/>
                  <a:tileRect/>
                </a:gradFill>
              </a:rPr>
              <a:t>SWOT</a:t>
            </a:r>
            <a:endParaRPr lang="en-US">
              <a:gradFill flip="none" rotWithShape="1">
                <a:gsLst>
                  <a:gs pos="28000">
                    <a:srgbClr val="EDEDED"/>
                  </a:gs>
                  <a:gs pos="0">
                    <a:srgbClr val="BFBFBF"/>
                  </a:gs>
                  <a:gs pos="100000">
                    <a:srgbClr val="FFFFFF"/>
                  </a:gs>
                </a:gsLst>
                <a:lin ang="4800000" scaled="0"/>
                <a:tileRect/>
              </a:gradFill>
            </a:endParaRPr>
          </a:p>
        </p:txBody>
      </p:sp>
      <p:pic>
        <p:nvPicPr>
          <p:cNvPr id="6" name="Picture 5" descr="A screenshot of a cell phone&#10;&#10;Description generated with very high confidence"/>
          <p:cNvPicPr>
            <a:picLocks noChangeAspect="1"/>
          </p:cNvPicPr>
          <p:nvPr/>
        </p:nvPicPr>
        <p:blipFill>
          <a:blip r:embed="rId1"/>
          <a:stretch>
            <a:fillRect/>
          </a:stretch>
        </p:blipFill>
        <p:spPr>
          <a:xfrm>
            <a:off x="1131172" y="3440780"/>
            <a:ext cx="4187222" cy="910720"/>
          </a:xfrm>
          <a:prstGeom prst="rect">
            <a:avLst/>
          </a:prstGeom>
        </p:spPr>
      </p:pic>
      <p:sp>
        <p:nvSpPr>
          <p:cNvPr id="3" name="Content Placeholder 2"/>
          <p:cNvSpPr>
            <a:spLocks noGrp="1"/>
          </p:cNvSpPr>
          <p:nvPr>
            <p:ph idx="1"/>
          </p:nvPr>
        </p:nvSpPr>
        <p:spPr>
          <a:xfrm>
            <a:off x="6096000" y="1948069"/>
            <a:ext cx="5257799" cy="4228893"/>
          </a:xfrm>
        </p:spPr>
        <p:txBody>
          <a:bodyPr>
            <a:normAutofit/>
          </a:bodyPr>
          <a:lstStyle/>
          <a:p>
            <a:r>
              <a:rPr lang="en-US" sz="2400" b="1" dirty="0">
                <a:solidFill>
                  <a:srgbClr val="FF0000"/>
                </a:solidFill>
                <a:latin typeface="Consolas" panose="020B0609020204030204" pitchFamily="49" charset="0"/>
              </a:rPr>
              <a:t>S</a:t>
            </a:r>
            <a:r>
              <a:rPr lang="en-US" sz="2400" dirty="0">
                <a:gradFill>
                  <a:gsLst>
                    <a:gs pos="34000">
                      <a:srgbClr val="EDEDED"/>
                    </a:gs>
                    <a:gs pos="0">
                      <a:srgbClr val="BFBFBF"/>
                    </a:gs>
                    <a:gs pos="100000">
                      <a:srgbClr val="FFFFFF"/>
                    </a:gs>
                  </a:gsLst>
                  <a:lin ang="4800000" scaled="0"/>
                </a:gradFill>
                <a:latin typeface="Consolas" panose="020B0609020204030204" pitchFamily="49" charset="0"/>
              </a:rPr>
              <a:t>treng</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t</a:t>
            </a:r>
            <a:r>
              <a:rPr lang="en-US" sz="2400" dirty="0">
                <a:gradFill>
                  <a:gsLst>
                    <a:gs pos="34000">
                      <a:srgbClr val="EDEDED"/>
                    </a:gs>
                    <a:gs pos="0">
                      <a:srgbClr val="BFBFBF"/>
                    </a:gs>
                    <a:gs pos="100000">
                      <a:srgbClr val="FFFFFF"/>
                    </a:gs>
                  </a:gsLst>
                  <a:lin ang="4800000" scaled="0"/>
                </a:gradFill>
                <a:latin typeface="Consolas" panose="020B0609020204030204" pitchFamily="49" charset="0"/>
              </a:rPr>
              <a:t>h</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s</a:t>
            </a:r>
            <a:r>
              <a:rPr lang="en-US" sz="2400" dirty="0">
                <a:gradFill>
                  <a:gsLst>
                    <a:gs pos="34000">
                      <a:srgbClr val="EDEDED"/>
                    </a:gs>
                    <a:gs pos="0">
                      <a:srgbClr val="BFBFBF"/>
                    </a:gs>
                    <a:gs pos="100000">
                      <a:srgbClr val="FFFFFF"/>
                    </a:gs>
                  </a:gsLst>
                  <a:lin ang="4800000" scaled="0"/>
                </a:gradFill>
                <a:latin typeface="Consolas" panose="020B0609020204030204" pitchFamily="49" charset="0"/>
              </a:rPr>
              <a:t> </a:t>
            </a:r>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强项</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r>
              <a:rPr lang="en-US" altLang="zh-CN" sz="2400" b="1" dirty="0">
                <a:solidFill>
                  <a:srgbClr val="FF0000"/>
                </a:solidFill>
                <a:latin typeface="Consolas" panose="020B0609020204030204" pitchFamily="49" charset="0"/>
              </a:rPr>
              <a:t>W</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eaknesses </a:t>
            </a:r>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弱项</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r>
              <a:rPr lang="en-US" altLang="zh-CN" sz="2400" b="1" dirty="0">
                <a:solidFill>
                  <a:srgbClr val="FF0000"/>
                </a:solidFill>
                <a:latin typeface="Consolas" panose="020B0609020204030204" pitchFamily="49" charset="0"/>
              </a:rPr>
              <a:t>O</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pportunities </a:t>
            </a:r>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机会</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r>
              <a:rPr lang="en-US" altLang="zh-CN" sz="2400" b="1" dirty="0">
                <a:solidFill>
                  <a:srgbClr val="FF0000"/>
                </a:solidFill>
                <a:latin typeface="Consolas" panose="020B0609020204030204" pitchFamily="49" charset="0"/>
              </a:rPr>
              <a:t>T</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hreats </a:t>
            </a:r>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威胁</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endParaRPr lang="en-US" sz="2400" dirty="0">
              <a:gradFill>
                <a:gsLst>
                  <a:gs pos="34000">
                    <a:srgbClr val="EDEDED"/>
                  </a:gs>
                  <a:gs pos="0">
                    <a:srgbClr val="BFBFBF"/>
                  </a:gs>
                  <a:gs pos="100000">
                    <a:srgbClr val="FFFFFF"/>
                  </a:gs>
                </a:gsLst>
                <a:lin ang="4800000" scaled="0"/>
              </a:gradFill>
              <a:latin typeface="Consolas" panose="020B0609020204030204" pitchFamily="49" charset="0"/>
            </a:endParaRPr>
          </a:p>
          <a:p>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小组实践：</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pPr lvl="1"/>
            <a:r>
              <a:rPr lang="zh-CN" altLang="en-US" sz="2000" dirty="0">
                <a:gradFill>
                  <a:gsLst>
                    <a:gs pos="34000">
                      <a:srgbClr val="EDEDED"/>
                    </a:gs>
                    <a:gs pos="0">
                      <a:srgbClr val="BFBFBF"/>
                    </a:gs>
                    <a:gs pos="100000">
                      <a:srgbClr val="FFFFFF"/>
                    </a:gs>
                  </a:gsLst>
                  <a:lin ang="4800000" scaled="0"/>
                </a:gradFill>
                <a:latin typeface="Consolas" panose="020B0609020204030204" pitchFamily="49" charset="0"/>
              </a:rPr>
              <a:t>写下你们能想到的所有 </a:t>
            </a:r>
            <a:r>
              <a:rPr lang="en-US" altLang="zh-CN" sz="2000" dirty="0">
                <a:gradFill>
                  <a:gsLst>
                    <a:gs pos="34000">
                      <a:srgbClr val="EDEDED"/>
                    </a:gs>
                    <a:gs pos="0">
                      <a:srgbClr val="BFBFBF"/>
                    </a:gs>
                    <a:gs pos="100000">
                      <a:srgbClr val="FFFFFF"/>
                    </a:gs>
                  </a:gsLst>
                  <a:lin ang="4800000" scaled="0"/>
                </a:gradFill>
                <a:latin typeface="Consolas" panose="020B0609020204030204" pitchFamily="49" charset="0"/>
              </a:rPr>
              <a:t>SWOT</a:t>
            </a:r>
            <a:endParaRPr lang="en-US" sz="2000" dirty="0">
              <a:gradFill>
                <a:gsLst>
                  <a:gs pos="34000">
                    <a:srgbClr val="EDEDED"/>
                  </a:gs>
                  <a:gs pos="0">
                    <a:srgbClr val="BFBFBF"/>
                  </a:gs>
                  <a:gs pos="100000">
                    <a:srgbClr val="FFFFFF"/>
                  </a:gs>
                </a:gsLst>
                <a:lin ang="4800000" scaled="0"/>
              </a:gradFill>
              <a:latin typeface="Consolas" panose="020B0609020204030204" pitchFamily="49" charset="0"/>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产品行业的因素</a:t>
            </a:r>
            <a:endParaRPr lang="en-US" dirty="0"/>
          </a:p>
        </p:txBody>
      </p:sp>
      <p:sp>
        <p:nvSpPr>
          <p:cNvPr id="3" name="Content Placeholder 2"/>
          <p:cNvSpPr>
            <a:spLocks noGrp="1"/>
          </p:cNvSpPr>
          <p:nvPr>
            <p:ph idx="1"/>
          </p:nvPr>
        </p:nvSpPr>
        <p:spPr>
          <a:xfrm>
            <a:off x="1120000" y="1825625"/>
            <a:ext cx="7566800" cy="4351338"/>
          </a:xfrm>
        </p:spPr>
        <p:txBody>
          <a:bodyPr>
            <a:normAutofit fontScale="92500" lnSpcReduction="10000"/>
          </a:bodyPr>
          <a:lstStyle/>
          <a:p>
            <a:r>
              <a:rPr lang="zh-CN" altLang="en-US" dirty="0"/>
              <a:t>我们处于哪一个行业中？</a:t>
            </a:r>
            <a:endParaRPr lang="en-US" dirty="0"/>
          </a:p>
          <a:p>
            <a:pPr lvl="1"/>
            <a:r>
              <a:rPr lang="zh-CN" altLang="en-US" dirty="0"/>
              <a:t>桌面软件行业？</a:t>
            </a:r>
            <a:endParaRPr lang="en-US" altLang="zh-CN" dirty="0"/>
          </a:p>
          <a:p>
            <a:pPr lvl="1"/>
            <a:r>
              <a:rPr lang="zh-CN" altLang="en-US" dirty="0"/>
              <a:t>手机</a:t>
            </a:r>
            <a:r>
              <a:rPr lang="en-US" altLang="zh-CN" dirty="0"/>
              <a:t>APP </a:t>
            </a:r>
            <a:r>
              <a:rPr lang="zh-CN" altLang="en-US" dirty="0"/>
              <a:t>行业</a:t>
            </a:r>
            <a:r>
              <a:rPr lang="en-US" altLang="zh-CN" dirty="0"/>
              <a:t>?</a:t>
            </a:r>
            <a:endParaRPr lang="en-US" altLang="zh-CN" dirty="0"/>
          </a:p>
          <a:p>
            <a:pPr lvl="1"/>
            <a:r>
              <a:rPr lang="zh-CN" altLang="en-US" dirty="0"/>
              <a:t>人工智能行业？</a:t>
            </a:r>
            <a:endParaRPr lang="en-US" altLang="zh-CN" dirty="0"/>
          </a:p>
          <a:p>
            <a:pPr lvl="1"/>
            <a:r>
              <a:rPr lang="zh-CN" altLang="en-US" dirty="0"/>
              <a:t>零售行业？</a:t>
            </a:r>
            <a:r>
              <a:rPr lang="en-US" altLang="zh-CN" dirty="0"/>
              <a:t> </a:t>
            </a:r>
            <a:endParaRPr lang="en-US" altLang="zh-CN" dirty="0"/>
          </a:p>
          <a:p>
            <a:r>
              <a:rPr lang="zh-CN" altLang="en-US" dirty="0"/>
              <a:t>可以从不同的角度来看行业</a:t>
            </a:r>
            <a:endParaRPr lang="en-US" altLang="zh-CN" dirty="0"/>
          </a:p>
          <a:p>
            <a:pPr lvl="1"/>
            <a:r>
              <a:rPr lang="zh-CN" altLang="en-US" dirty="0"/>
              <a:t>体脂仪</a:t>
            </a:r>
            <a:endParaRPr lang="en-US" altLang="zh-CN" dirty="0"/>
          </a:p>
          <a:p>
            <a:pPr lvl="2"/>
            <a:r>
              <a:rPr lang="zh-CN" altLang="en-US" dirty="0"/>
              <a:t>小家电行业</a:t>
            </a:r>
            <a:endParaRPr lang="en-US" altLang="zh-CN" dirty="0"/>
          </a:p>
          <a:p>
            <a:pPr lvl="2"/>
            <a:r>
              <a:rPr lang="zh-CN" altLang="en-US" dirty="0"/>
              <a:t>健康行业</a:t>
            </a:r>
            <a:endParaRPr lang="en-US" dirty="0"/>
          </a:p>
          <a:p>
            <a:r>
              <a:rPr lang="zh-CN" altLang="en-US" dirty="0"/>
              <a:t>行业势能是最能预示将来动能的指标</a:t>
            </a:r>
            <a:endParaRPr lang="en-US" altLang="zh-CN" dirty="0"/>
          </a:p>
          <a:p>
            <a:r>
              <a:rPr lang="zh-CN" altLang="en-US" dirty="0"/>
              <a:t>不必要马上在最大的市场发力</a:t>
            </a:r>
            <a:endParaRPr lang="en-US" altLang="zh-CN" dirty="0"/>
          </a:p>
          <a:p>
            <a:pPr lvl="1"/>
            <a:r>
              <a:rPr lang="zh-CN" altLang="en-US" dirty="0"/>
              <a:t>选择合适的细分市场 </a:t>
            </a:r>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公司</a:t>
            </a:r>
            <a:r>
              <a:rPr lang="en-US" altLang="zh-CN" dirty="0"/>
              <a:t>/</a:t>
            </a:r>
            <a:r>
              <a:rPr lang="zh-CN" altLang="en-US" dirty="0"/>
              <a:t>市场因素</a:t>
            </a:r>
            <a:endParaRPr lang="en-US" dirty="0"/>
          </a:p>
        </p:txBody>
      </p:sp>
      <p:sp>
        <p:nvSpPr>
          <p:cNvPr id="3" name="Content Placeholder 2"/>
          <p:cNvSpPr>
            <a:spLocks noGrp="1"/>
          </p:cNvSpPr>
          <p:nvPr>
            <p:ph idx="1"/>
          </p:nvPr>
        </p:nvSpPr>
        <p:spPr/>
        <p:txBody>
          <a:bodyPr/>
          <a:lstStyle/>
          <a:p>
            <a:r>
              <a:rPr lang="zh-CN" altLang="en-US" dirty="0"/>
              <a:t>公司品牌和市场占有率</a:t>
            </a:r>
            <a:endParaRPr lang="en-US" altLang="zh-CN" dirty="0"/>
          </a:p>
          <a:p>
            <a:r>
              <a:rPr lang="zh-CN" altLang="en-US" dirty="0"/>
              <a:t>公司的市场拓展能力</a:t>
            </a:r>
            <a:endParaRPr lang="en-US" dirty="0"/>
          </a:p>
          <a:p>
            <a:r>
              <a:rPr lang="zh-CN" altLang="en-US" dirty="0"/>
              <a:t>公司最具威力的优势 </a:t>
            </a:r>
            <a:r>
              <a:rPr lang="en-US" altLang="zh-CN" dirty="0"/>
              <a:t>(</a:t>
            </a:r>
            <a:r>
              <a:rPr lang="zh-CN" altLang="en-US" dirty="0"/>
              <a:t>皇冠上的明珠：</a:t>
            </a:r>
            <a:r>
              <a:rPr lang="en-US" altLang="zh-CN" dirty="0"/>
              <a:t>crown jewel)</a:t>
            </a:r>
            <a:r>
              <a:rPr lang="en-US" dirty="0"/>
              <a:t> </a:t>
            </a:r>
            <a:endParaRPr lang="en-US" dirty="0"/>
          </a:p>
          <a:p>
            <a:pPr lvl="1"/>
            <a:r>
              <a:rPr lang="zh-CN" altLang="en-US" dirty="0"/>
              <a:t>最具威力的优势能超越你的竞争对手一个数量级 （</a:t>
            </a:r>
            <a:r>
              <a:rPr lang="en-US" altLang="zh-CN" dirty="0"/>
              <a:t>10X</a:t>
            </a:r>
            <a:r>
              <a:rPr lang="zh-CN" altLang="en-US" dirty="0"/>
              <a:t>）么</a:t>
            </a:r>
            <a:r>
              <a:rPr lang="en-US" dirty="0"/>
              <a:t>?</a:t>
            </a:r>
            <a:endParaRPr 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公司</a:t>
            </a:r>
            <a:r>
              <a:rPr lang="en-US" altLang="zh-CN" dirty="0"/>
              <a:t>/</a:t>
            </a:r>
            <a:r>
              <a:rPr lang="zh-CN" altLang="en-US" dirty="0"/>
              <a:t>产品 的品牌 势能如何衡量？</a:t>
            </a:r>
            <a:endParaRPr lang="en-US" dirty="0"/>
          </a:p>
        </p:txBody>
      </p:sp>
      <p:sp>
        <p:nvSpPr>
          <p:cNvPr id="3" name="Content Placeholder 2"/>
          <p:cNvSpPr>
            <a:spLocks noGrp="1"/>
          </p:cNvSpPr>
          <p:nvPr>
            <p:ph idx="1"/>
          </p:nvPr>
        </p:nvSpPr>
        <p:spPr>
          <a:xfrm>
            <a:off x="1120000" y="1825625"/>
            <a:ext cx="6739486" cy="4351338"/>
          </a:xfrm>
        </p:spPr>
        <p:txBody>
          <a:bodyPr/>
          <a:lstStyle/>
          <a:p>
            <a:r>
              <a:rPr lang="en-US" dirty="0"/>
              <a:t>NPS (Net Promoter Score)</a:t>
            </a:r>
            <a:endParaRPr lang="en-US" dirty="0"/>
          </a:p>
          <a:p>
            <a:r>
              <a:rPr lang="zh-CN" altLang="en-US" dirty="0"/>
              <a:t>你愿意向亲朋好友推荐这个品牌</a:t>
            </a:r>
            <a:r>
              <a:rPr lang="en-US" altLang="zh-CN" dirty="0"/>
              <a:t>/</a:t>
            </a:r>
            <a:r>
              <a:rPr lang="zh-CN" altLang="en-US" dirty="0"/>
              <a:t>产品么？</a:t>
            </a:r>
            <a:endParaRPr lang="en-US" altLang="zh-CN" dirty="0"/>
          </a:p>
          <a:p>
            <a:pPr lvl="1"/>
            <a:r>
              <a:rPr lang="en-US" altLang="zh-CN" dirty="0"/>
              <a:t>1</a:t>
            </a:r>
            <a:r>
              <a:rPr lang="zh-CN" altLang="en-US" dirty="0"/>
              <a:t>：坚决不推荐</a:t>
            </a:r>
            <a:endParaRPr lang="en-US" altLang="zh-CN" dirty="0"/>
          </a:p>
          <a:p>
            <a:pPr lvl="1"/>
            <a:r>
              <a:rPr lang="en-US" altLang="zh-CN" dirty="0"/>
              <a:t>2</a:t>
            </a:r>
            <a:r>
              <a:rPr lang="zh-CN" altLang="en-US" dirty="0"/>
              <a:t>：不推荐</a:t>
            </a:r>
            <a:endParaRPr lang="en-US" altLang="zh-CN" dirty="0"/>
          </a:p>
          <a:p>
            <a:pPr lvl="1"/>
            <a:r>
              <a:rPr lang="en-US" altLang="zh-CN" dirty="0"/>
              <a:t>3</a:t>
            </a:r>
            <a:r>
              <a:rPr lang="zh-CN" altLang="en-US" dirty="0"/>
              <a:t>：一般</a:t>
            </a:r>
            <a:endParaRPr lang="en-US" altLang="zh-CN" dirty="0"/>
          </a:p>
          <a:p>
            <a:pPr lvl="1"/>
            <a:r>
              <a:rPr lang="en-US" altLang="zh-CN" dirty="0"/>
              <a:t>4</a:t>
            </a:r>
            <a:r>
              <a:rPr lang="zh-CN" altLang="en-US" dirty="0"/>
              <a:t>：推荐</a:t>
            </a:r>
            <a:endParaRPr lang="en-US" altLang="zh-CN" dirty="0"/>
          </a:p>
          <a:p>
            <a:pPr lvl="1"/>
            <a:r>
              <a:rPr lang="en-US" altLang="zh-CN" dirty="0"/>
              <a:t>5</a:t>
            </a:r>
            <a:r>
              <a:rPr lang="zh-CN" altLang="en-US" dirty="0"/>
              <a:t>：强烈推荐</a:t>
            </a:r>
            <a:endParaRPr lang="en-US" altLang="zh-CN" dirty="0"/>
          </a:p>
          <a:p>
            <a:pPr lvl="1"/>
            <a:endParaRPr lang="en-US" altLang="zh-CN" dirty="0"/>
          </a:p>
          <a:p>
            <a:pPr marL="457200" lvl="1" indent="0">
              <a:buNone/>
            </a:pPr>
            <a:r>
              <a:rPr lang="en-US" altLang="zh-CN" dirty="0"/>
              <a:t>(#5</a:t>
            </a:r>
            <a:r>
              <a:rPr lang="zh-CN" altLang="en-US" dirty="0"/>
              <a:t> </a:t>
            </a:r>
            <a:r>
              <a:rPr lang="en-US" altLang="zh-CN" dirty="0"/>
              <a:t>–</a:t>
            </a:r>
            <a:r>
              <a:rPr lang="zh-CN" altLang="en-US" dirty="0"/>
              <a:t> </a:t>
            </a:r>
            <a:r>
              <a:rPr lang="en-US" altLang="zh-CN" dirty="0"/>
              <a:t>(#3 + #2 + #1))/</a:t>
            </a:r>
            <a:r>
              <a:rPr lang="zh-CN" altLang="en-US" dirty="0"/>
              <a:t>总数 </a:t>
            </a:r>
            <a:r>
              <a:rPr lang="en-US" altLang="zh-CN" dirty="0"/>
              <a:t>= NPS</a:t>
            </a:r>
            <a:endParaRPr lang="en-US" altLang="zh-CN" dirty="0"/>
          </a:p>
        </p:txBody>
      </p:sp>
      <p:sp>
        <p:nvSpPr>
          <p:cNvPr id="4" name="TextBox 3"/>
          <p:cNvSpPr txBox="1"/>
          <p:nvPr/>
        </p:nvSpPr>
        <p:spPr>
          <a:xfrm>
            <a:off x="8414657" y="1981200"/>
            <a:ext cx="3363686" cy="1754326"/>
          </a:xfrm>
          <a:prstGeom prst="rect">
            <a:avLst/>
          </a:prstGeom>
          <a:noFill/>
        </p:spPr>
        <p:txBody>
          <a:bodyPr wrap="square" rtlCol="0">
            <a:spAutoFit/>
          </a:bodyPr>
          <a:lstStyle/>
          <a:p>
            <a:r>
              <a:rPr lang="zh-CN" altLang="en-US" dirty="0"/>
              <a:t>小组实践：</a:t>
            </a:r>
            <a:endParaRPr lang="en-US" altLang="zh-CN" dirty="0"/>
          </a:p>
          <a:p>
            <a:r>
              <a:rPr lang="zh-CN" altLang="en-US" dirty="0"/>
              <a:t>拿出手机发朋友圈</a:t>
            </a:r>
            <a:r>
              <a:rPr lang="en-US" altLang="zh-CN" dirty="0"/>
              <a:t>/</a:t>
            </a:r>
            <a:r>
              <a:rPr lang="zh-CN" altLang="en-US" dirty="0"/>
              <a:t>微信群</a:t>
            </a:r>
            <a:r>
              <a:rPr lang="en-US" altLang="zh-CN" dirty="0"/>
              <a:t>, </a:t>
            </a:r>
            <a:r>
              <a:rPr lang="zh-CN" altLang="en-US" dirty="0"/>
              <a:t> 收集你的目标用户对你公司</a:t>
            </a:r>
            <a:r>
              <a:rPr lang="en-US" altLang="zh-CN" dirty="0"/>
              <a:t>/</a:t>
            </a:r>
            <a:r>
              <a:rPr lang="zh-CN" altLang="en-US" dirty="0"/>
              <a:t>品牌的</a:t>
            </a:r>
            <a:r>
              <a:rPr lang="en-US" altLang="zh-CN" dirty="0"/>
              <a:t>NPS</a:t>
            </a:r>
            <a:r>
              <a:rPr lang="zh-CN" altLang="en-US" dirty="0"/>
              <a:t>。 </a:t>
            </a:r>
            <a:endParaRPr lang="en-US" altLang="zh-CN" dirty="0"/>
          </a:p>
          <a:p>
            <a:endParaRPr lang="en-US" dirty="0"/>
          </a:p>
          <a:p>
            <a:r>
              <a:rPr lang="zh-CN" altLang="en-US" dirty="0"/>
              <a:t>每个小组收集不少于 </a:t>
            </a:r>
            <a:r>
              <a:rPr lang="en-US" altLang="zh-CN" dirty="0"/>
              <a:t>30 </a:t>
            </a:r>
            <a:r>
              <a:rPr lang="zh-CN" altLang="en-US" dirty="0"/>
              <a:t>条投票</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产品的价值因素</a:t>
            </a:r>
            <a:endParaRPr lang="en-US" dirty="0"/>
          </a:p>
        </p:txBody>
      </p:sp>
      <p:sp>
        <p:nvSpPr>
          <p:cNvPr id="3" name="Content Placeholder 2"/>
          <p:cNvSpPr>
            <a:spLocks noGrp="1"/>
          </p:cNvSpPr>
          <p:nvPr>
            <p:ph idx="1"/>
          </p:nvPr>
        </p:nvSpPr>
        <p:spPr>
          <a:xfrm>
            <a:off x="913795" y="2096064"/>
            <a:ext cx="10353762" cy="4370050"/>
          </a:xfrm>
        </p:spPr>
        <p:txBody>
          <a:bodyPr numCol="1"/>
          <a:lstStyle/>
          <a:p>
            <a:r>
              <a:rPr lang="zh-CN" altLang="en-US" dirty="0"/>
              <a:t>产品给用户带来什么价值？</a:t>
            </a:r>
            <a:endParaRPr lang="en-US" dirty="0"/>
          </a:p>
          <a:p>
            <a:r>
              <a:rPr lang="zh-CN" altLang="en-US" dirty="0"/>
              <a:t>产品的价值通过功能来体现</a:t>
            </a:r>
            <a:endParaRPr lang="en-US" dirty="0"/>
          </a:p>
          <a:p>
            <a:pPr lvl="1"/>
            <a:r>
              <a:rPr lang="zh-CN" altLang="en-US" dirty="0"/>
              <a:t>是已证明的成功产品，还是潜在的明星产品，还是“我也有”的产品</a:t>
            </a:r>
            <a:r>
              <a:rPr lang="en-US" dirty="0"/>
              <a:t>?</a:t>
            </a:r>
            <a:endParaRPr lang="en-US" dirty="0"/>
          </a:p>
          <a:p>
            <a:pPr lvl="1"/>
            <a:r>
              <a:rPr lang="zh-CN" altLang="en-US" dirty="0"/>
              <a:t>是和已有产品相当不一样的</a:t>
            </a:r>
            <a:r>
              <a:rPr lang="en-US" dirty="0"/>
              <a:t>?</a:t>
            </a:r>
            <a:endParaRPr lang="en-US" dirty="0"/>
          </a:p>
          <a:p>
            <a:pPr lvl="1"/>
            <a:r>
              <a:rPr lang="zh-CN" altLang="en-US" dirty="0"/>
              <a:t>我们怎么能进一步扩大差异化</a:t>
            </a:r>
            <a:r>
              <a:rPr lang="en-US" dirty="0"/>
              <a:t>?</a:t>
            </a:r>
            <a:endParaRPr lang="en-US" dirty="0"/>
          </a:p>
          <a:p>
            <a:pPr lvl="1"/>
            <a:r>
              <a:rPr lang="zh-CN" altLang="en-US" dirty="0"/>
              <a:t>我们在那些无差别的功能中浪费时间么</a:t>
            </a:r>
            <a:r>
              <a:rPr lang="en-US" dirty="0"/>
              <a:t>?</a:t>
            </a:r>
            <a:endParaRPr lang="en-US" dirty="0"/>
          </a:p>
          <a:p>
            <a:pPr marL="0" indent="0">
              <a:buNone/>
            </a:pPr>
            <a:endParaRPr 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zh-CN" altLang="en-US" dirty="0">
                <a:gradFill flip="none" rotWithShape="1">
                  <a:gsLst>
                    <a:gs pos="28000">
                      <a:srgbClr val="EDEDED"/>
                    </a:gs>
                    <a:gs pos="0">
                      <a:srgbClr val="BFBFBF"/>
                    </a:gs>
                    <a:gs pos="100000">
                      <a:srgbClr val="FFFFFF"/>
                    </a:gs>
                  </a:gsLst>
                  <a:lin ang="4800000" scaled="0"/>
                  <a:tileRect/>
                </a:gradFill>
              </a:rPr>
              <a:t>产品价值：四个象限</a:t>
            </a:r>
            <a:endParaRPr lang="en-US" dirty="0">
              <a:gradFill flip="none" rotWithShape="1">
                <a:gsLst>
                  <a:gs pos="28000">
                    <a:srgbClr val="EDEDED"/>
                  </a:gs>
                  <a:gs pos="0">
                    <a:srgbClr val="BFBFBF"/>
                  </a:gs>
                  <a:gs pos="100000">
                    <a:srgbClr val="FFFFFF"/>
                  </a:gs>
                </a:gsLst>
                <a:lin ang="4800000" scaled="0"/>
                <a:tileRect/>
              </a:gradFill>
            </a:endParaRPr>
          </a:p>
        </p:txBody>
      </p:sp>
      <p:pic>
        <p:nvPicPr>
          <p:cNvPr id="5" name="Picture 4"/>
          <p:cNvPicPr>
            <a:picLocks noChangeAspect="1"/>
          </p:cNvPicPr>
          <p:nvPr/>
        </p:nvPicPr>
        <p:blipFill>
          <a:blip r:embed="rId1"/>
          <a:stretch>
            <a:fillRect/>
          </a:stretch>
        </p:blipFill>
        <p:spPr>
          <a:xfrm>
            <a:off x="1131172" y="2783372"/>
            <a:ext cx="4187222" cy="2225537"/>
          </a:xfrm>
          <a:prstGeom prst="rect">
            <a:avLst/>
          </a:prstGeom>
        </p:spPr>
      </p:pic>
      <p:sp>
        <p:nvSpPr>
          <p:cNvPr id="3" name="Content Placeholder 2"/>
          <p:cNvSpPr>
            <a:spLocks noGrp="1"/>
          </p:cNvSpPr>
          <p:nvPr>
            <p:ph idx="1"/>
          </p:nvPr>
        </p:nvSpPr>
        <p:spPr>
          <a:xfrm>
            <a:off x="6096000" y="1948069"/>
            <a:ext cx="5257799" cy="4228893"/>
          </a:xfrm>
        </p:spPr>
        <p:txBody>
          <a:bodyPr numCol="1">
            <a:normAutofit/>
          </a:bodyPr>
          <a:lstStyle/>
          <a:p>
            <a:pPr marL="0" indent="0">
              <a:buNone/>
            </a:pPr>
            <a:r>
              <a:rPr lang="zh-CN" altLang="en-US" sz="2200" dirty="0">
                <a:gradFill>
                  <a:gsLst>
                    <a:gs pos="34000">
                      <a:srgbClr val="EDEDED"/>
                    </a:gs>
                    <a:gs pos="0">
                      <a:srgbClr val="BFBFBF"/>
                    </a:gs>
                    <a:gs pos="100000">
                      <a:srgbClr val="FFFFFF"/>
                    </a:gs>
                  </a:gsLst>
                  <a:lin ang="4800000" scaled="0"/>
                </a:gradFill>
              </a:rPr>
              <a:t>杀手</a:t>
            </a:r>
            <a:r>
              <a:rPr lang="en-US" sz="2200" dirty="0">
                <a:gradFill>
                  <a:gsLst>
                    <a:gs pos="34000">
                      <a:srgbClr val="EDEDED"/>
                    </a:gs>
                    <a:gs pos="0">
                      <a:srgbClr val="BFBFBF"/>
                    </a:gs>
                    <a:gs pos="100000">
                      <a:srgbClr val="FFFFFF"/>
                    </a:gs>
                  </a:gsLst>
                  <a:lin ang="4800000" scaled="0"/>
                </a:gradFill>
              </a:rPr>
              <a:t> / </a:t>
            </a:r>
            <a:r>
              <a:rPr lang="zh-CN" altLang="en-US" sz="2200" dirty="0">
                <a:gradFill>
                  <a:gsLst>
                    <a:gs pos="34000">
                      <a:srgbClr val="EDEDED"/>
                    </a:gs>
                    <a:gs pos="0">
                      <a:srgbClr val="BFBFBF"/>
                    </a:gs>
                    <a:gs pos="100000">
                      <a:srgbClr val="FFFFFF"/>
                    </a:gs>
                  </a:gsLst>
                  <a:lin ang="4800000" scaled="0"/>
                </a:gradFill>
              </a:rPr>
              <a:t>外围</a:t>
            </a:r>
            <a:endParaRPr lang="en-US" sz="2200" dirty="0">
              <a:gradFill>
                <a:gsLst>
                  <a:gs pos="34000">
                    <a:srgbClr val="EDEDED"/>
                  </a:gs>
                  <a:gs pos="0">
                    <a:srgbClr val="BFBFBF"/>
                  </a:gs>
                  <a:gs pos="100000">
                    <a:srgbClr val="FFFFFF"/>
                  </a:gs>
                </a:gsLst>
                <a:lin ang="4800000" scaled="0"/>
              </a:gradFill>
            </a:endParaRPr>
          </a:p>
          <a:p>
            <a:pPr lvl="1"/>
            <a:r>
              <a:rPr lang="zh-CN" altLang="en-US" sz="2200" dirty="0">
                <a:gradFill>
                  <a:gsLst>
                    <a:gs pos="34000">
                      <a:srgbClr val="EDEDED"/>
                    </a:gs>
                    <a:gs pos="0">
                      <a:srgbClr val="BFBFBF"/>
                    </a:gs>
                    <a:gs pos="100000">
                      <a:srgbClr val="FFFFFF"/>
                    </a:gs>
                  </a:gsLst>
                  <a:lin ang="4800000" scaled="0"/>
                </a:gradFill>
              </a:rPr>
              <a:t>我的杀手功能 </a:t>
            </a:r>
            <a:r>
              <a:rPr lang="en-US" altLang="zh-CN" sz="2200" dirty="0">
                <a:gradFill>
                  <a:gsLst>
                    <a:gs pos="34000">
                      <a:srgbClr val="EDEDED"/>
                    </a:gs>
                    <a:gs pos="0">
                      <a:srgbClr val="BFBFBF"/>
                    </a:gs>
                    <a:gs pos="100000">
                      <a:srgbClr val="FFFFFF"/>
                    </a:gs>
                  </a:gsLst>
                  <a:lin ang="4800000" scaled="0"/>
                </a:gradFill>
              </a:rPr>
              <a:t>/ </a:t>
            </a:r>
            <a:r>
              <a:rPr lang="zh-CN" altLang="en-US" sz="2200" dirty="0">
                <a:gradFill>
                  <a:gsLst>
                    <a:gs pos="34000">
                      <a:srgbClr val="EDEDED"/>
                    </a:gs>
                    <a:gs pos="0">
                      <a:srgbClr val="BFBFBF"/>
                    </a:gs>
                    <a:gs pos="100000">
                      <a:srgbClr val="FFFFFF"/>
                    </a:gs>
                  </a:gsLst>
                  <a:lin ang="4800000" scaled="0"/>
                </a:gradFill>
              </a:rPr>
              <a:t>大家都能做的功能</a:t>
            </a:r>
            <a:endParaRPr lang="en-US" altLang="zh-CN" sz="2200" dirty="0">
              <a:gradFill>
                <a:gsLst>
                  <a:gs pos="34000">
                    <a:srgbClr val="EDEDED"/>
                  </a:gs>
                  <a:gs pos="0">
                    <a:srgbClr val="BFBFBF"/>
                  </a:gs>
                  <a:gs pos="100000">
                    <a:srgbClr val="FFFFFF"/>
                  </a:gs>
                </a:gsLst>
                <a:lin ang="4800000" scaled="0"/>
              </a:gradFill>
            </a:endParaRPr>
          </a:p>
          <a:p>
            <a:r>
              <a:rPr lang="zh-CN" altLang="en-US" sz="2600" dirty="0">
                <a:gradFill>
                  <a:gsLst>
                    <a:gs pos="34000">
                      <a:srgbClr val="EDEDED"/>
                    </a:gs>
                    <a:gs pos="0">
                      <a:srgbClr val="BFBFBF"/>
                    </a:gs>
                    <a:gs pos="100000">
                      <a:srgbClr val="FFFFFF"/>
                    </a:gs>
                  </a:gsLst>
                  <a:lin ang="4800000" scaled="0"/>
                </a:gradFill>
              </a:rPr>
              <a:t>刚需 </a:t>
            </a:r>
            <a:r>
              <a:rPr lang="en-US" altLang="zh-CN" sz="2600" dirty="0">
                <a:gradFill>
                  <a:gsLst>
                    <a:gs pos="34000">
                      <a:srgbClr val="EDEDED"/>
                    </a:gs>
                    <a:gs pos="0">
                      <a:srgbClr val="BFBFBF"/>
                    </a:gs>
                    <a:gs pos="100000">
                      <a:srgbClr val="FFFFFF"/>
                    </a:gs>
                  </a:gsLst>
                  <a:lin ang="4800000" scaled="0"/>
                </a:gradFill>
              </a:rPr>
              <a:t>/ </a:t>
            </a:r>
            <a:r>
              <a:rPr lang="zh-CN" altLang="en-US" sz="2600" dirty="0">
                <a:gradFill>
                  <a:gsLst>
                    <a:gs pos="34000">
                      <a:srgbClr val="EDEDED"/>
                    </a:gs>
                    <a:gs pos="0">
                      <a:srgbClr val="BFBFBF"/>
                    </a:gs>
                    <a:gs pos="100000">
                      <a:srgbClr val="FFFFFF"/>
                    </a:gs>
                  </a:gsLst>
                  <a:lin ang="4800000" scaled="0"/>
                </a:gradFill>
              </a:rPr>
              <a:t>辅助功能</a:t>
            </a:r>
            <a:endParaRPr lang="en-US" altLang="zh-CN" sz="2600" dirty="0">
              <a:gradFill>
                <a:gsLst>
                  <a:gs pos="34000">
                    <a:srgbClr val="EDEDED"/>
                  </a:gs>
                  <a:gs pos="0">
                    <a:srgbClr val="BFBFBF"/>
                  </a:gs>
                  <a:gs pos="100000">
                    <a:srgbClr val="FFFFFF"/>
                  </a:gs>
                </a:gsLst>
                <a:lin ang="4800000" scaled="0"/>
              </a:gradFill>
            </a:endParaRPr>
          </a:p>
          <a:p>
            <a:endParaRPr lang="en-US" altLang="zh-CN" sz="2600" dirty="0">
              <a:gradFill>
                <a:gsLst>
                  <a:gs pos="34000">
                    <a:srgbClr val="EDEDED"/>
                  </a:gs>
                  <a:gs pos="0">
                    <a:srgbClr val="BFBFBF"/>
                  </a:gs>
                  <a:gs pos="100000">
                    <a:srgbClr val="FFFFFF"/>
                  </a:gs>
                </a:gsLst>
                <a:lin ang="4800000" scaled="0"/>
              </a:gradFill>
            </a:endParaRPr>
          </a:p>
          <a:p>
            <a:r>
              <a:rPr lang="zh-CN" altLang="en-US" sz="2200" dirty="0">
                <a:gradFill>
                  <a:gsLst>
                    <a:gs pos="34000">
                      <a:srgbClr val="EDEDED"/>
                    </a:gs>
                    <a:gs pos="0">
                      <a:srgbClr val="BFBFBF"/>
                    </a:gs>
                    <a:gs pos="100000">
                      <a:srgbClr val="FFFFFF"/>
                    </a:gs>
                  </a:gsLst>
                  <a:lin ang="4800000" scaled="0"/>
                </a:gradFill>
              </a:rPr>
              <a:t>英语词典</a:t>
            </a:r>
            <a:r>
              <a:rPr lang="en-US" altLang="zh-CN" sz="2200" dirty="0">
                <a:gradFill>
                  <a:gsLst>
                    <a:gs pos="34000">
                      <a:srgbClr val="EDEDED"/>
                    </a:gs>
                    <a:gs pos="0">
                      <a:srgbClr val="BFBFBF"/>
                    </a:gs>
                    <a:gs pos="100000">
                      <a:srgbClr val="FFFFFF"/>
                    </a:gs>
                  </a:gsLst>
                  <a:lin ang="4800000" scaled="0"/>
                </a:gradFill>
              </a:rPr>
              <a:t>APP:</a:t>
            </a:r>
            <a:endParaRPr lang="en-US" altLang="zh-CN" sz="2200" dirty="0">
              <a:gradFill>
                <a:gsLst>
                  <a:gs pos="34000">
                    <a:srgbClr val="EDEDED"/>
                  </a:gs>
                  <a:gs pos="0">
                    <a:srgbClr val="BFBFBF"/>
                  </a:gs>
                  <a:gs pos="100000">
                    <a:srgbClr val="FFFFFF"/>
                  </a:gs>
                </a:gsLst>
                <a:lin ang="4800000" scaled="0"/>
              </a:gradFill>
            </a:endParaRPr>
          </a:p>
          <a:p>
            <a:pPr lvl="1"/>
            <a:r>
              <a:rPr lang="zh-CN" altLang="en-US" sz="2200" dirty="0">
                <a:gradFill>
                  <a:gsLst>
                    <a:gs pos="34000">
                      <a:srgbClr val="EDEDED"/>
                    </a:gs>
                    <a:gs pos="0">
                      <a:srgbClr val="BFBFBF"/>
                    </a:gs>
                    <a:gs pos="100000">
                      <a:srgbClr val="FFFFFF"/>
                    </a:gs>
                  </a:gsLst>
                  <a:lin ang="4800000" scaled="0"/>
                </a:gradFill>
              </a:rPr>
              <a:t>杀手</a:t>
            </a:r>
            <a:r>
              <a:rPr lang="en-US" altLang="zh-CN" sz="2200" dirty="0">
                <a:gradFill>
                  <a:gsLst>
                    <a:gs pos="34000">
                      <a:srgbClr val="EDEDED"/>
                    </a:gs>
                    <a:gs pos="0">
                      <a:srgbClr val="BFBFBF"/>
                    </a:gs>
                    <a:gs pos="100000">
                      <a:srgbClr val="FFFFFF"/>
                    </a:gs>
                  </a:gsLst>
                  <a:lin ang="4800000" scaled="0"/>
                </a:gradFill>
              </a:rPr>
              <a:t>: </a:t>
            </a:r>
            <a:r>
              <a:rPr lang="en-US" altLang="zh-CN" sz="1800" dirty="0">
                <a:gradFill>
                  <a:gsLst>
                    <a:gs pos="34000">
                      <a:srgbClr val="EDEDED"/>
                    </a:gs>
                    <a:gs pos="0">
                      <a:srgbClr val="BFBFBF"/>
                    </a:gs>
                    <a:gs pos="100000">
                      <a:srgbClr val="FFFFFF"/>
                    </a:gs>
                  </a:gsLst>
                  <a:lin ang="4800000" scaled="0"/>
                </a:gradFill>
              </a:rPr>
              <a:t>OCR </a:t>
            </a:r>
            <a:r>
              <a:rPr lang="zh-CN" altLang="en-US" sz="1800" dirty="0">
                <a:gradFill>
                  <a:gsLst>
                    <a:gs pos="34000">
                      <a:srgbClr val="EDEDED"/>
                    </a:gs>
                    <a:gs pos="0">
                      <a:srgbClr val="BFBFBF"/>
                    </a:gs>
                    <a:gs pos="100000">
                      <a:srgbClr val="FFFFFF"/>
                    </a:gs>
                  </a:gsLst>
                  <a:lin ang="4800000" scaled="0"/>
                </a:gradFill>
              </a:rPr>
              <a:t>文字识别技术，独家权威词典</a:t>
            </a:r>
            <a:endParaRPr lang="en-US" altLang="zh-CN" sz="1800" dirty="0">
              <a:gradFill>
                <a:gsLst>
                  <a:gs pos="34000">
                    <a:srgbClr val="EDEDED"/>
                  </a:gs>
                  <a:gs pos="0">
                    <a:srgbClr val="BFBFBF"/>
                  </a:gs>
                  <a:gs pos="100000">
                    <a:srgbClr val="FFFFFF"/>
                  </a:gs>
                </a:gsLst>
                <a:lin ang="4800000" scaled="0"/>
              </a:gradFill>
            </a:endParaRPr>
          </a:p>
          <a:p>
            <a:pPr lvl="1"/>
            <a:r>
              <a:rPr lang="zh-CN" altLang="en-US" sz="2200" dirty="0">
                <a:gradFill>
                  <a:gsLst>
                    <a:gs pos="34000">
                      <a:srgbClr val="EDEDED"/>
                    </a:gs>
                    <a:gs pos="0">
                      <a:srgbClr val="BFBFBF"/>
                    </a:gs>
                    <a:gs pos="100000">
                      <a:srgbClr val="FFFFFF"/>
                    </a:gs>
                  </a:gsLst>
                  <a:lin ang="4800000" scaled="0"/>
                </a:gradFill>
              </a:rPr>
              <a:t>外围</a:t>
            </a:r>
            <a:r>
              <a:rPr lang="en-US" altLang="zh-CN" sz="2200" dirty="0">
                <a:gradFill>
                  <a:gsLst>
                    <a:gs pos="34000">
                      <a:srgbClr val="EDEDED"/>
                    </a:gs>
                    <a:gs pos="0">
                      <a:srgbClr val="BFBFBF"/>
                    </a:gs>
                    <a:gs pos="100000">
                      <a:srgbClr val="FFFFFF"/>
                    </a:gs>
                  </a:gsLst>
                  <a:lin ang="4800000" scaled="0"/>
                </a:gradFill>
              </a:rPr>
              <a:t>: </a:t>
            </a:r>
            <a:r>
              <a:rPr lang="zh-CN" altLang="en-US" sz="2200" dirty="0">
                <a:gradFill>
                  <a:gsLst>
                    <a:gs pos="34000">
                      <a:srgbClr val="EDEDED"/>
                    </a:gs>
                    <a:gs pos="0">
                      <a:srgbClr val="BFBFBF"/>
                    </a:gs>
                    <a:gs pos="100000">
                      <a:srgbClr val="FFFFFF"/>
                    </a:gs>
                  </a:gsLst>
                  <a:lin ang="4800000" scaled="0"/>
                </a:gradFill>
              </a:rPr>
              <a:t>良好的界面设计</a:t>
            </a:r>
            <a:endParaRPr lang="en-US" altLang="zh-CN" sz="2200" dirty="0">
              <a:gradFill>
                <a:gsLst>
                  <a:gs pos="34000">
                    <a:srgbClr val="EDEDED"/>
                  </a:gs>
                  <a:gs pos="0">
                    <a:srgbClr val="BFBFBF"/>
                  </a:gs>
                  <a:gs pos="100000">
                    <a:srgbClr val="FFFFFF"/>
                  </a:gs>
                </a:gsLst>
                <a:lin ang="4800000" scaled="0"/>
              </a:gradFill>
            </a:endParaRPr>
          </a:p>
          <a:p>
            <a:pPr lvl="1"/>
            <a:r>
              <a:rPr lang="zh-CN" altLang="en-US" sz="2200" dirty="0">
                <a:gradFill>
                  <a:gsLst>
                    <a:gs pos="34000">
                      <a:srgbClr val="EDEDED"/>
                    </a:gs>
                    <a:gs pos="0">
                      <a:srgbClr val="BFBFBF"/>
                    </a:gs>
                    <a:gs pos="100000">
                      <a:srgbClr val="FFFFFF"/>
                    </a:gs>
                  </a:gsLst>
                  <a:lin ang="4800000" scaled="0"/>
                </a:gradFill>
              </a:rPr>
              <a:t>刚需</a:t>
            </a:r>
            <a:r>
              <a:rPr lang="en-US" altLang="zh-CN" sz="2200" dirty="0">
                <a:gradFill>
                  <a:gsLst>
                    <a:gs pos="34000">
                      <a:srgbClr val="EDEDED"/>
                    </a:gs>
                    <a:gs pos="0">
                      <a:srgbClr val="BFBFBF"/>
                    </a:gs>
                    <a:gs pos="100000">
                      <a:srgbClr val="FFFFFF"/>
                    </a:gs>
                  </a:gsLst>
                  <a:lin ang="4800000" scaled="0"/>
                </a:gradFill>
              </a:rPr>
              <a:t>: </a:t>
            </a:r>
            <a:r>
              <a:rPr lang="zh-CN" altLang="en-US" sz="2200" dirty="0">
                <a:gradFill>
                  <a:gsLst>
                    <a:gs pos="34000">
                      <a:srgbClr val="EDEDED"/>
                    </a:gs>
                    <a:gs pos="0">
                      <a:srgbClr val="BFBFBF"/>
                    </a:gs>
                    <a:gs pos="100000">
                      <a:srgbClr val="FFFFFF"/>
                    </a:gs>
                  </a:gsLst>
                  <a:lin ang="4800000" scaled="0"/>
                </a:gradFill>
              </a:rPr>
              <a:t>翻译准确性</a:t>
            </a:r>
            <a:endParaRPr lang="en-US" altLang="zh-CN" sz="2200" dirty="0">
              <a:gradFill>
                <a:gsLst>
                  <a:gs pos="34000">
                    <a:srgbClr val="EDEDED"/>
                  </a:gs>
                  <a:gs pos="0">
                    <a:srgbClr val="BFBFBF"/>
                  </a:gs>
                  <a:gs pos="100000">
                    <a:srgbClr val="FFFFFF"/>
                  </a:gs>
                </a:gsLst>
                <a:lin ang="4800000" scaled="0"/>
              </a:gradFill>
            </a:endParaRPr>
          </a:p>
          <a:p>
            <a:pPr lvl="1"/>
            <a:r>
              <a:rPr lang="zh-CN" altLang="en-US" sz="2200" dirty="0">
                <a:gradFill>
                  <a:gsLst>
                    <a:gs pos="34000">
                      <a:srgbClr val="EDEDED"/>
                    </a:gs>
                    <a:gs pos="0">
                      <a:srgbClr val="BFBFBF"/>
                    </a:gs>
                    <a:gs pos="100000">
                      <a:srgbClr val="FFFFFF"/>
                    </a:gs>
                  </a:gsLst>
                  <a:lin ang="4800000" scaled="0"/>
                </a:gradFill>
              </a:rPr>
              <a:t>辅助</a:t>
            </a:r>
            <a:r>
              <a:rPr lang="en-US" altLang="zh-CN" sz="2200" dirty="0">
                <a:gradFill>
                  <a:gsLst>
                    <a:gs pos="34000">
                      <a:srgbClr val="EDEDED"/>
                    </a:gs>
                    <a:gs pos="0">
                      <a:srgbClr val="BFBFBF"/>
                    </a:gs>
                    <a:gs pos="100000">
                      <a:srgbClr val="FFFFFF"/>
                    </a:gs>
                  </a:gsLst>
                  <a:lin ang="4800000" scaled="0"/>
                </a:gradFill>
              </a:rPr>
              <a:t>: </a:t>
            </a:r>
            <a:r>
              <a:rPr lang="zh-CN" altLang="en-US" sz="2200" dirty="0">
                <a:gradFill>
                  <a:gsLst>
                    <a:gs pos="34000">
                      <a:srgbClr val="EDEDED"/>
                    </a:gs>
                    <a:gs pos="0">
                      <a:srgbClr val="BFBFBF"/>
                    </a:gs>
                    <a:gs pos="100000">
                      <a:srgbClr val="FFFFFF"/>
                    </a:gs>
                  </a:gsLst>
                  <a:lin ang="4800000" scaled="0"/>
                </a:gradFill>
              </a:rPr>
              <a:t>可以做各种皮肤</a:t>
            </a:r>
            <a:endParaRPr lang="en-US" sz="2200" dirty="0">
              <a:gradFill>
                <a:gsLst>
                  <a:gs pos="34000">
                    <a:srgbClr val="EDEDED"/>
                  </a:gs>
                  <a:gs pos="0">
                    <a:srgbClr val="BFBFBF"/>
                  </a:gs>
                  <a:gs pos="100000">
                    <a:srgbClr val="FFFFFF"/>
                  </a:gs>
                </a:gsLst>
                <a:lin ang="4800000" scaled="0"/>
              </a:gra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产品价值</a:t>
            </a:r>
            <a:r>
              <a:rPr lang="en-US" dirty="0"/>
              <a:t> – 10</a:t>
            </a:r>
            <a:r>
              <a:rPr lang="zh-CN" altLang="en-US" dirty="0"/>
              <a:t>倍的优势点？</a:t>
            </a:r>
            <a:endParaRPr lang="en-US" dirty="0"/>
          </a:p>
        </p:txBody>
      </p:sp>
      <p:sp>
        <p:nvSpPr>
          <p:cNvPr id="3" name="Content Placeholder 2"/>
          <p:cNvSpPr>
            <a:spLocks noGrp="1"/>
          </p:cNvSpPr>
          <p:nvPr>
            <p:ph idx="1"/>
          </p:nvPr>
        </p:nvSpPr>
        <p:spPr/>
        <p:txBody>
          <a:bodyPr numCol="2">
            <a:normAutofit/>
          </a:bodyPr>
          <a:lstStyle/>
          <a:p>
            <a:pPr>
              <a:lnSpc>
                <a:spcPct val="110000"/>
              </a:lnSpc>
            </a:pPr>
            <a:r>
              <a:rPr lang="zh-CN" altLang="en-US" dirty="0"/>
              <a:t>小米公司</a:t>
            </a:r>
            <a:endParaRPr lang="en-US" altLang="zh-CN" dirty="0"/>
          </a:p>
          <a:p>
            <a:pPr lvl="1">
              <a:lnSpc>
                <a:spcPct val="110000"/>
              </a:lnSpc>
            </a:pPr>
            <a:r>
              <a:rPr lang="en-US" altLang="zh-CN" dirty="0"/>
              <a:t>10X </a:t>
            </a:r>
            <a:r>
              <a:rPr lang="zh-CN" altLang="en-US" dirty="0"/>
              <a:t>的独特能力</a:t>
            </a:r>
            <a:r>
              <a:rPr lang="en-US" altLang="zh-CN" dirty="0"/>
              <a:t> _______________</a:t>
            </a:r>
            <a:endParaRPr lang="en-US" altLang="zh-CN" dirty="0"/>
          </a:p>
          <a:p>
            <a:pPr lvl="1">
              <a:lnSpc>
                <a:spcPct val="110000"/>
              </a:lnSpc>
            </a:pPr>
            <a:r>
              <a:rPr lang="zh-CN" altLang="en-US" dirty="0"/>
              <a:t>独特优势</a:t>
            </a:r>
            <a:r>
              <a:rPr lang="en-US" altLang="zh-CN" dirty="0"/>
              <a:t>_______________</a:t>
            </a:r>
            <a:endParaRPr lang="en-US" altLang="zh-CN" dirty="0"/>
          </a:p>
          <a:p>
            <a:pPr>
              <a:lnSpc>
                <a:spcPct val="110000"/>
              </a:lnSpc>
            </a:pPr>
            <a:r>
              <a:rPr lang="en-US" altLang="zh-CN" dirty="0"/>
              <a:t>360</a:t>
            </a:r>
            <a:endParaRPr lang="en-US" altLang="zh-CN" dirty="0"/>
          </a:p>
          <a:p>
            <a:pPr lvl="1">
              <a:lnSpc>
                <a:spcPct val="110000"/>
              </a:lnSpc>
            </a:pPr>
            <a:r>
              <a:rPr lang="zh-CN" altLang="en-US" dirty="0"/>
              <a:t>让中国普通用户感到 </a:t>
            </a:r>
            <a:r>
              <a:rPr lang="en-US" altLang="zh-CN" dirty="0"/>
              <a:t>10 </a:t>
            </a:r>
            <a:r>
              <a:rPr lang="zh-CN" altLang="en-US" dirty="0"/>
              <a:t>倍安全</a:t>
            </a:r>
            <a:r>
              <a:rPr lang="en-US" altLang="zh-CN" dirty="0"/>
              <a:t>, 10</a:t>
            </a:r>
            <a:r>
              <a:rPr lang="zh-CN" altLang="en-US" dirty="0"/>
              <a:t>倍地容易杀毒</a:t>
            </a:r>
            <a:endParaRPr lang="en-US" altLang="zh-CN" dirty="0"/>
          </a:p>
          <a:p>
            <a:pPr lvl="1">
              <a:lnSpc>
                <a:spcPct val="110000"/>
              </a:lnSpc>
            </a:pPr>
            <a:endParaRPr lang="en-US" altLang="zh-CN" dirty="0"/>
          </a:p>
          <a:p>
            <a:pPr>
              <a:lnSpc>
                <a:spcPct val="110000"/>
              </a:lnSpc>
            </a:pPr>
            <a:r>
              <a:rPr lang="zh-CN" altLang="en-US" dirty="0"/>
              <a:t>小组练习：</a:t>
            </a:r>
            <a:endParaRPr lang="en-US" altLang="zh-CN" dirty="0"/>
          </a:p>
          <a:p>
            <a:pPr lvl="1">
              <a:lnSpc>
                <a:spcPct val="110000"/>
              </a:lnSpc>
            </a:pPr>
            <a:r>
              <a:rPr lang="zh-CN" altLang="en-US" dirty="0"/>
              <a:t>请列出另外</a:t>
            </a:r>
            <a:r>
              <a:rPr lang="en-US" altLang="zh-CN" dirty="0"/>
              <a:t>3 </a:t>
            </a:r>
            <a:r>
              <a:rPr lang="zh-CN" altLang="en-US" dirty="0"/>
              <a:t>个公司的 </a:t>
            </a:r>
            <a:r>
              <a:rPr lang="en-US" altLang="zh-CN" dirty="0"/>
              <a:t>10X </a:t>
            </a:r>
            <a:r>
              <a:rPr lang="zh-CN" altLang="en-US" dirty="0"/>
              <a:t>优势点</a:t>
            </a:r>
            <a:endParaRPr lang="en-US" altLang="zh-C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填上最后一块拼图的，功劳大</a:t>
            </a:r>
            <a:r>
              <a:rPr lang="en-US" altLang="zh-CN" dirty="0"/>
              <a:t>?</a:t>
            </a:r>
            <a:endParaRPr lang="en-US" dirty="0"/>
          </a:p>
        </p:txBody>
      </p:sp>
      <p:pic>
        <p:nvPicPr>
          <p:cNvPr id="1026" name="Picture 2"/>
          <p:cNvPicPr>
            <a:picLocks noGrp="1" noChangeAspect="1" noChangeArrowheads="1"/>
          </p:cNvPicPr>
          <p:nvPr>
            <p:ph idx="1"/>
          </p:nvPr>
        </p:nvPicPr>
        <p:blipFill>
          <a:blip r:embed="rId1"/>
          <a:stretch>
            <a:fillRect/>
          </a:stretch>
        </p:blipFill>
        <p:spPr bwMode="auto">
          <a:xfrm>
            <a:off x="7848601" y="1916942"/>
            <a:ext cx="2333625" cy="2667000"/>
          </a:xfrm>
          <a:prstGeom prst="rect">
            <a:avLst/>
          </a:prstGeom>
          <a:noFill/>
          <a:ln w="9525">
            <a:noFill/>
            <a:miter lim="800000"/>
            <a:headEnd/>
            <a:tailEnd/>
          </a:ln>
          <a:effectLst/>
        </p:spPr>
      </p:pic>
      <p:grpSp>
        <p:nvGrpSpPr>
          <p:cNvPr id="1027" name="Group 3"/>
          <p:cNvGrpSpPr/>
          <p:nvPr/>
        </p:nvGrpSpPr>
        <p:grpSpPr bwMode="auto">
          <a:xfrm>
            <a:off x="2057400" y="1676400"/>
            <a:ext cx="2971800" cy="2971800"/>
            <a:chOff x="1824" y="633"/>
            <a:chExt cx="2834" cy="2849"/>
          </a:xfrm>
        </p:grpSpPr>
        <p:sp>
          <p:nvSpPr>
            <p:cNvPr id="1028" name="Puzzle3"/>
            <p:cNvSpPr>
              <a:spLocks noEditPoints="1" noChangeArrowheads="1"/>
            </p:cNvSpPr>
            <p:nvPr/>
          </p:nvSpPr>
          <p:spPr bwMode="auto">
            <a:xfrm>
              <a:off x="3204" y="633"/>
              <a:ext cx="1114" cy="1514"/>
            </a:xfrm>
            <a:custGeom>
              <a:avLst/>
              <a:gdLst>
                <a:gd name="T0" fmla="*/ 10391 w 21600"/>
                <a:gd name="T1" fmla="*/ 15806 h 21600"/>
                <a:gd name="T2" fmla="*/ 20551 w 21600"/>
                <a:gd name="T3" fmla="*/ 21088 h 21600"/>
                <a:gd name="T4" fmla="*/ 13180 w 21600"/>
                <a:gd name="T5" fmla="*/ 13801 h 21600"/>
                <a:gd name="T6" fmla="*/ 20551 w 21600"/>
                <a:gd name="T7" fmla="*/ 7025 h 21600"/>
                <a:gd name="T8" fmla="*/ 10500 w 21600"/>
                <a:gd name="T9" fmla="*/ 52 h 21600"/>
                <a:gd name="T10" fmla="*/ 692 w 21600"/>
                <a:gd name="T11" fmla="*/ 6802 h 21600"/>
                <a:gd name="T12" fmla="*/ 8064 w 21600"/>
                <a:gd name="T13" fmla="*/ 13526 h 21600"/>
                <a:gd name="T14" fmla="*/ 692 w 21600"/>
                <a:gd name="T15" fmla="*/ 21088 h 21600"/>
                <a:gd name="T16" fmla="*/ 2273 w 21600"/>
                <a:gd name="T17" fmla="*/ 7719 h 21600"/>
                <a:gd name="T18" fmla="*/ 19149 w 21600"/>
                <a:gd name="T19" fmla="*/ 202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6625" y="20892"/>
                  </a:moveTo>
                  <a:lnTo>
                    <a:pt x="7105" y="21023"/>
                  </a:lnTo>
                  <a:lnTo>
                    <a:pt x="7513" y="21088"/>
                  </a:lnTo>
                  <a:lnTo>
                    <a:pt x="7922" y="21115"/>
                  </a:lnTo>
                  <a:lnTo>
                    <a:pt x="8242" y="21115"/>
                  </a:lnTo>
                  <a:lnTo>
                    <a:pt x="8544" y="21062"/>
                  </a:lnTo>
                  <a:lnTo>
                    <a:pt x="8810" y="20997"/>
                  </a:lnTo>
                  <a:lnTo>
                    <a:pt x="9023" y="20892"/>
                  </a:lnTo>
                  <a:lnTo>
                    <a:pt x="9148" y="20761"/>
                  </a:lnTo>
                  <a:lnTo>
                    <a:pt x="9290" y="20616"/>
                  </a:lnTo>
                  <a:lnTo>
                    <a:pt x="9361" y="20459"/>
                  </a:lnTo>
                  <a:lnTo>
                    <a:pt x="9396" y="20289"/>
                  </a:lnTo>
                  <a:lnTo>
                    <a:pt x="9396" y="20092"/>
                  </a:lnTo>
                  <a:lnTo>
                    <a:pt x="9325" y="19909"/>
                  </a:lnTo>
                  <a:lnTo>
                    <a:pt x="9219" y="19738"/>
                  </a:lnTo>
                  <a:lnTo>
                    <a:pt x="9094" y="19555"/>
                  </a:lnTo>
                  <a:lnTo>
                    <a:pt x="8917" y="19384"/>
                  </a:lnTo>
                  <a:lnTo>
                    <a:pt x="8650" y="19162"/>
                  </a:lnTo>
                  <a:lnTo>
                    <a:pt x="8437" y="18900"/>
                  </a:lnTo>
                  <a:lnTo>
                    <a:pt x="8277" y="18624"/>
                  </a:lnTo>
                  <a:lnTo>
                    <a:pt x="8135" y="18349"/>
                  </a:lnTo>
                  <a:lnTo>
                    <a:pt x="8028" y="18048"/>
                  </a:lnTo>
                  <a:lnTo>
                    <a:pt x="7993" y="17746"/>
                  </a:lnTo>
                  <a:lnTo>
                    <a:pt x="7993" y="17471"/>
                  </a:lnTo>
                  <a:lnTo>
                    <a:pt x="8028" y="17169"/>
                  </a:lnTo>
                  <a:lnTo>
                    <a:pt x="8135" y="16920"/>
                  </a:lnTo>
                  <a:lnTo>
                    <a:pt x="8277" y="16671"/>
                  </a:lnTo>
                  <a:lnTo>
                    <a:pt x="8366" y="16540"/>
                  </a:lnTo>
                  <a:lnTo>
                    <a:pt x="8473" y="16409"/>
                  </a:lnTo>
                  <a:lnTo>
                    <a:pt x="8615" y="16317"/>
                  </a:lnTo>
                  <a:lnTo>
                    <a:pt x="8739" y="16213"/>
                  </a:lnTo>
                  <a:lnTo>
                    <a:pt x="8881" y="16134"/>
                  </a:lnTo>
                  <a:lnTo>
                    <a:pt x="9059" y="16055"/>
                  </a:lnTo>
                  <a:lnTo>
                    <a:pt x="9254" y="15990"/>
                  </a:lnTo>
                  <a:lnTo>
                    <a:pt x="9432" y="15911"/>
                  </a:lnTo>
                  <a:lnTo>
                    <a:pt x="9663" y="15885"/>
                  </a:lnTo>
                  <a:lnTo>
                    <a:pt x="9876" y="15833"/>
                  </a:lnTo>
                  <a:lnTo>
                    <a:pt x="10142" y="15806"/>
                  </a:lnTo>
                  <a:lnTo>
                    <a:pt x="10391" y="15806"/>
                  </a:lnTo>
                  <a:lnTo>
                    <a:pt x="10728" y="15806"/>
                  </a:lnTo>
                  <a:lnTo>
                    <a:pt x="10995" y="15806"/>
                  </a:lnTo>
                  <a:lnTo>
                    <a:pt x="11279" y="15833"/>
                  </a:lnTo>
                  <a:lnTo>
                    <a:pt x="11546" y="15885"/>
                  </a:lnTo>
                  <a:lnTo>
                    <a:pt x="11776" y="15937"/>
                  </a:lnTo>
                  <a:lnTo>
                    <a:pt x="12025" y="15990"/>
                  </a:lnTo>
                  <a:lnTo>
                    <a:pt x="12221" y="16055"/>
                  </a:lnTo>
                  <a:lnTo>
                    <a:pt x="12434" y="16134"/>
                  </a:lnTo>
                  <a:lnTo>
                    <a:pt x="12611" y="16213"/>
                  </a:lnTo>
                  <a:lnTo>
                    <a:pt x="12771" y="16317"/>
                  </a:lnTo>
                  <a:lnTo>
                    <a:pt x="12913" y="16409"/>
                  </a:lnTo>
                  <a:lnTo>
                    <a:pt x="13038" y="16514"/>
                  </a:lnTo>
                  <a:lnTo>
                    <a:pt x="13251" y="16737"/>
                  </a:lnTo>
                  <a:lnTo>
                    <a:pt x="13428" y="16986"/>
                  </a:lnTo>
                  <a:lnTo>
                    <a:pt x="13517" y="17248"/>
                  </a:lnTo>
                  <a:lnTo>
                    <a:pt x="13588" y="17523"/>
                  </a:lnTo>
                  <a:lnTo>
                    <a:pt x="13588" y="17799"/>
                  </a:lnTo>
                  <a:lnTo>
                    <a:pt x="13517" y="18074"/>
                  </a:lnTo>
                  <a:lnTo>
                    <a:pt x="13428" y="18323"/>
                  </a:lnTo>
                  <a:lnTo>
                    <a:pt x="13286" y="18572"/>
                  </a:lnTo>
                  <a:lnTo>
                    <a:pt x="13109" y="18808"/>
                  </a:lnTo>
                  <a:lnTo>
                    <a:pt x="12878" y="19031"/>
                  </a:lnTo>
                  <a:lnTo>
                    <a:pt x="12434" y="19411"/>
                  </a:lnTo>
                  <a:lnTo>
                    <a:pt x="12132" y="19738"/>
                  </a:lnTo>
                  <a:lnTo>
                    <a:pt x="12025" y="19856"/>
                  </a:lnTo>
                  <a:lnTo>
                    <a:pt x="11919" y="20014"/>
                  </a:lnTo>
                  <a:lnTo>
                    <a:pt x="11883" y="20132"/>
                  </a:lnTo>
                  <a:lnTo>
                    <a:pt x="11883" y="20263"/>
                  </a:lnTo>
                  <a:lnTo>
                    <a:pt x="11883" y="20394"/>
                  </a:lnTo>
                  <a:lnTo>
                    <a:pt x="11954" y="20485"/>
                  </a:lnTo>
                  <a:lnTo>
                    <a:pt x="12061" y="20590"/>
                  </a:lnTo>
                  <a:lnTo>
                    <a:pt x="12185" y="20695"/>
                  </a:lnTo>
                  <a:lnTo>
                    <a:pt x="12327" y="20787"/>
                  </a:lnTo>
                  <a:lnTo>
                    <a:pt x="12540" y="20892"/>
                  </a:lnTo>
                  <a:lnTo>
                    <a:pt x="12771" y="20997"/>
                  </a:lnTo>
                  <a:lnTo>
                    <a:pt x="13073" y="21088"/>
                  </a:lnTo>
                  <a:lnTo>
                    <a:pt x="13428" y="21193"/>
                  </a:lnTo>
                  <a:lnTo>
                    <a:pt x="13873" y="21298"/>
                  </a:lnTo>
                  <a:lnTo>
                    <a:pt x="14317" y="21390"/>
                  </a:lnTo>
                  <a:lnTo>
                    <a:pt x="14778" y="21468"/>
                  </a:lnTo>
                  <a:lnTo>
                    <a:pt x="15294" y="21547"/>
                  </a:lnTo>
                  <a:lnTo>
                    <a:pt x="15809" y="21600"/>
                  </a:lnTo>
                  <a:lnTo>
                    <a:pt x="16359" y="21652"/>
                  </a:lnTo>
                  <a:lnTo>
                    <a:pt x="16875" y="21678"/>
                  </a:lnTo>
                  <a:lnTo>
                    <a:pt x="17407" y="21678"/>
                  </a:lnTo>
                  <a:lnTo>
                    <a:pt x="17958" y="21678"/>
                  </a:lnTo>
                  <a:lnTo>
                    <a:pt x="18473" y="21652"/>
                  </a:lnTo>
                  <a:lnTo>
                    <a:pt x="18953" y="21573"/>
                  </a:lnTo>
                  <a:lnTo>
                    <a:pt x="19397" y="21495"/>
                  </a:lnTo>
                  <a:lnTo>
                    <a:pt x="19841" y="21390"/>
                  </a:lnTo>
                  <a:lnTo>
                    <a:pt x="20214" y="21272"/>
                  </a:lnTo>
                  <a:lnTo>
                    <a:pt x="20551" y="21088"/>
                  </a:lnTo>
                  <a:lnTo>
                    <a:pt x="20480" y="20787"/>
                  </a:lnTo>
                  <a:lnTo>
                    <a:pt x="20409" y="20485"/>
                  </a:lnTo>
                  <a:lnTo>
                    <a:pt x="20356" y="20158"/>
                  </a:lnTo>
                  <a:lnTo>
                    <a:pt x="20356" y="19804"/>
                  </a:lnTo>
                  <a:lnTo>
                    <a:pt x="20321" y="19083"/>
                  </a:lnTo>
                  <a:lnTo>
                    <a:pt x="20356" y="18349"/>
                  </a:lnTo>
                  <a:lnTo>
                    <a:pt x="20409" y="17641"/>
                  </a:lnTo>
                  <a:lnTo>
                    <a:pt x="20480" y="17012"/>
                  </a:lnTo>
                  <a:lnTo>
                    <a:pt x="20551" y="16488"/>
                  </a:lnTo>
                  <a:lnTo>
                    <a:pt x="20551" y="16055"/>
                  </a:lnTo>
                  <a:lnTo>
                    <a:pt x="20551" y="15911"/>
                  </a:lnTo>
                  <a:lnTo>
                    <a:pt x="20445" y="15754"/>
                  </a:lnTo>
                  <a:lnTo>
                    <a:pt x="20356" y="15610"/>
                  </a:lnTo>
                  <a:lnTo>
                    <a:pt x="20178" y="15452"/>
                  </a:lnTo>
                  <a:lnTo>
                    <a:pt x="20001" y="15334"/>
                  </a:lnTo>
                  <a:lnTo>
                    <a:pt x="19770" y="15230"/>
                  </a:lnTo>
                  <a:lnTo>
                    <a:pt x="19521" y="15125"/>
                  </a:lnTo>
                  <a:lnTo>
                    <a:pt x="19290" y="15059"/>
                  </a:lnTo>
                  <a:lnTo>
                    <a:pt x="19024" y="15007"/>
                  </a:lnTo>
                  <a:lnTo>
                    <a:pt x="18740" y="14954"/>
                  </a:lnTo>
                  <a:lnTo>
                    <a:pt x="18509" y="14954"/>
                  </a:lnTo>
                  <a:lnTo>
                    <a:pt x="18225" y="14954"/>
                  </a:lnTo>
                  <a:lnTo>
                    <a:pt x="17994" y="15007"/>
                  </a:lnTo>
                  <a:lnTo>
                    <a:pt x="17763" y="15085"/>
                  </a:lnTo>
                  <a:lnTo>
                    <a:pt x="17550" y="15177"/>
                  </a:lnTo>
                  <a:lnTo>
                    <a:pt x="17372" y="15308"/>
                  </a:lnTo>
                  <a:lnTo>
                    <a:pt x="17176" y="15426"/>
                  </a:lnTo>
                  <a:lnTo>
                    <a:pt x="16928" y="15557"/>
                  </a:lnTo>
                  <a:lnTo>
                    <a:pt x="16661" y="15636"/>
                  </a:lnTo>
                  <a:lnTo>
                    <a:pt x="16359" y="15688"/>
                  </a:lnTo>
                  <a:lnTo>
                    <a:pt x="16022" y="15715"/>
                  </a:lnTo>
                  <a:lnTo>
                    <a:pt x="15667" y="15688"/>
                  </a:lnTo>
                  <a:lnTo>
                    <a:pt x="15294" y="15662"/>
                  </a:lnTo>
                  <a:lnTo>
                    <a:pt x="14956" y="15583"/>
                  </a:lnTo>
                  <a:lnTo>
                    <a:pt x="14619" y="15479"/>
                  </a:lnTo>
                  <a:lnTo>
                    <a:pt x="14281" y="15334"/>
                  </a:lnTo>
                  <a:lnTo>
                    <a:pt x="13961" y="15177"/>
                  </a:lnTo>
                  <a:lnTo>
                    <a:pt x="13695" y="14981"/>
                  </a:lnTo>
                  <a:lnTo>
                    <a:pt x="13588" y="14850"/>
                  </a:lnTo>
                  <a:lnTo>
                    <a:pt x="13482" y="14732"/>
                  </a:lnTo>
                  <a:lnTo>
                    <a:pt x="13393" y="14600"/>
                  </a:lnTo>
                  <a:lnTo>
                    <a:pt x="13322" y="14456"/>
                  </a:lnTo>
                  <a:lnTo>
                    <a:pt x="13251" y="14299"/>
                  </a:lnTo>
                  <a:lnTo>
                    <a:pt x="13215" y="14155"/>
                  </a:lnTo>
                  <a:lnTo>
                    <a:pt x="13180" y="13971"/>
                  </a:lnTo>
                  <a:lnTo>
                    <a:pt x="13180" y="13801"/>
                  </a:lnTo>
                  <a:lnTo>
                    <a:pt x="13180" y="13591"/>
                  </a:lnTo>
                  <a:lnTo>
                    <a:pt x="13215" y="13395"/>
                  </a:lnTo>
                  <a:lnTo>
                    <a:pt x="13251" y="13198"/>
                  </a:lnTo>
                  <a:lnTo>
                    <a:pt x="13322" y="13015"/>
                  </a:lnTo>
                  <a:lnTo>
                    <a:pt x="13393" y="12870"/>
                  </a:lnTo>
                  <a:lnTo>
                    <a:pt x="13482" y="12713"/>
                  </a:lnTo>
                  <a:lnTo>
                    <a:pt x="13588" y="12569"/>
                  </a:lnTo>
                  <a:lnTo>
                    <a:pt x="13730" y="12438"/>
                  </a:lnTo>
                  <a:lnTo>
                    <a:pt x="13997" y="12215"/>
                  </a:lnTo>
                  <a:lnTo>
                    <a:pt x="14334" y="12005"/>
                  </a:lnTo>
                  <a:lnTo>
                    <a:pt x="14690" y="11861"/>
                  </a:lnTo>
                  <a:lnTo>
                    <a:pt x="15063" y="11756"/>
                  </a:lnTo>
                  <a:lnTo>
                    <a:pt x="15436" y="11678"/>
                  </a:lnTo>
                  <a:lnTo>
                    <a:pt x="15809" y="11638"/>
                  </a:lnTo>
                  <a:lnTo>
                    <a:pt x="16182" y="11638"/>
                  </a:lnTo>
                  <a:lnTo>
                    <a:pt x="16555" y="11678"/>
                  </a:lnTo>
                  <a:lnTo>
                    <a:pt x="16910" y="11730"/>
                  </a:lnTo>
                  <a:lnTo>
                    <a:pt x="17248" y="11835"/>
                  </a:lnTo>
                  <a:lnTo>
                    <a:pt x="17514" y="11966"/>
                  </a:lnTo>
                  <a:lnTo>
                    <a:pt x="17763" y="12110"/>
                  </a:lnTo>
                  <a:lnTo>
                    <a:pt x="17887" y="12215"/>
                  </a:lnTo>
                  <a:lnTo>
                    <a:pt x="18065" y="12307"/>
                  </a:lnTo>
                  <a:lnTo>
                    <a:pt x="18260" y="12412"/>
                  </a:lnTo>
                  <a:lnTo>
                    <a:pt x="18438" y="12464"/>
                  </a:lnTo>
                  <a:lnTo>
                    <a:pt x="18669" y="12543"/>
                  </a:lnTo>
                  <a:lnTo>
                    <a:pt x="18882" y="12569"/>
                  </a:lnTo>
                  <a:lnTo>
                    <a:pt x="19113" y="12595"/>
                  </a:lnTo>
                  <a:lnTo>
                    <a:pt x="19361" y="12608"/>
                  </a:lnTo>
                  <a:lnTo>
                    <a:pt x="19592" y="12608"/>
                  </a:lnTo>
                  <a:lnTo>
                    <a:pt x="19841" y="12595"/>
                  </a:lnTo>
                  <a:lnTo>
                    <a:pt x="20072" y="12543"/>
                  </a:lnTo>
                  <a:lnTo>
                    <a:pt x="20321" y="12490"/>
                  </a:lnTo>
                  <a:lnTo>
                    <a:pt x="20551" y="12438"/>
                  </a:lnTo>
                  <a:lnTo>
                    <a:pt x="20800" y="12333"/>
                  </a:lnTo>
                  <a:lnTo>
                    <a:pt x="20996" y="12241"/>
                  </a:lnTo>
                  <a:lnTo>
                    <a:pt x="21244" y="12110"/>
                  </a:lnTo>
                  <a:lnTo>
                    <a:pt x="21298" y="12032"/>
                  </a:lnTo>
                  <a:lnTo>
                    <a:pt x="21404" y="11966"/>
                  </a:lnTo>
                  <a:lnTo>
                    <a:pt x="21475" y="11861"/>
                  </a:lnTo>
                  <a:lnTo>
                    <a:pt x="21511" y="11730"/>
                  </a:lnTo>
                  <a:lnTo>
                    <a:pt x="21617" y="11481"/>
                  </a:lnTo>
                  <a:lnTo>
                    <a:pt x="21653" y="11180"/>
                  </a:lnTo>
                  <a:lnTo>
                    <a:pt x="21653" y="10826"/>
                  </a:lnTo>
                  <a:lnTo>
                    <a:pt x="21653" y="10472"/>
                  </a:lnTo>
                  <a:lnTo>
                    <a:pt x="21582" y="10092"/>
                  </a:lnTo>
                  <a:lnTo>
                    <a:pt x="21511" y="9725"/>
                  </a:lnTo>
                  <a:lnTo>
                    <a:pt x="21298" y="8912"/>
                  </a:lnTo>
                  <a:lnTo>
                    <a:pt x="21067" y="8191"/>
                  </a:lnTo>
                  <a:lnTo>
                    <a:pt x="20800" y="7536"/>
                  </a:lnTo>
                  <a:lnTo>
                    <a:pt x="20551" y="7025"/>
                  </a:lnTo>
                  <a:lnTo>
                    <a:pt x="20001" y="7103"/>
                  </a:lnTo>
                  <a:lnTo>
                    <a:pt x="19432" y="7156"/>
                  </a:lnTo>
                  <a:lnTo>
                    <a:pt x="18846" y="7208"/>
                  </a:lnTo>
                  <a:lnTo>
                    <a:pt x="18225" y="7208"/>
                  </a:lnTo>
                  <a:lnTo>
                    <a:pt x="17656" y="7208"/>
                  </a:lnTo>
                  <a:lnTo>
                    <a:pt x="17070" y="7182"/>
                  </a:lnTo>
                  <a:lnTo>
                    <a:pt x="16484" y="7156"/>
                  </a:lnTo>
                  <a:lnTo>
                    <a:pt x="15986" y="7103"/>
                  </a:lnTo>
                  <a:lnTo>
                    <a:pt x="14992" y="6999"/>
                  </a:lnTo>
                  <a:lnTo>
                    <a:pt x="14210" y="6907"/>
                  </a:lnTo>
                  <a:lnTo>
                    <a:pt x="13695" y="6828"/>
                  </a:lnTo>
                  <a:lnTo>
                    <a:pt x="13517" y="6802"/>
                  </a:lnTo>
                  <a:lnTo>
                    <a:pt x="13073" y="6645"/>
                  </a:lnTo>
                  <a:lnTo>
                    <a:pt x="12700" y="6474"/>
                  </a:lnTo>
                  <a:lnTo>
                    <a:pt x="12363" y="6304"/>
                  </a:lnTo>
                  <a:lnTo>
                    <a:pt x="12132" y="6094"/>
                  </a:lnTo>
                  <a:lnTo>
                    <a:pt x="11919" y="5871"/>
                  </a:lnTo>
                  <a:lnTo>
                    <a:pt x="11776" y="5649"/>
                  </a:lnTo>
                  <a:lnTo>
                    <a:pt x="11688" y="5413"/>
                  </a:lnTo>
                  <a:lnTo>
                    <a:pt x="11617" y="5190"/>
                  </a:lnTo>
                  <a:lnTo>
                    <a:pt x="11617" y="4941"/>
                  </a:lnTo>
                  <a:lnTo>
                    <a:pt x="11652" y="4718"/>
                  </a:lnTo>
                  <a:lnTo>
                    <a:pt x="11723" y="4482"/>
                  </a:lnTo>
                  <a:lnTo>
                    <a:pt x="11812" y="4285"/>
                  </a:lnTo>
                  <a:lnTo>
                    <a:pt x="11919" y="4089"/>
                  </a:lnTo>
                  <a:lnTo>
                    <a:pt x="12096" y="3905"/>
                  </a:lnTo>
                  <a:lnTo>
                    <a:pt x="12292" y="3735"/>
                  </a:lnTo>
                  <a:lnTo>
                    <a:pt x="12505" y="3604"/>
                  </a:lnTo>
                  <a:lnTo>
                    <a:pt x="12700" y="3460"/>
                  </a:lnTo>
                  <a:lnTo>
                    <a:pt x="12878" y="3250"/>
                  </a:lnTo>
                  <a:lnTo>
                    <a:pt x="13038" y="3027"/>
                  </a:lnTo>
                  <a:lnTo>
                    <a:pt x="13180" y="2752"/>
                  </a:lnTo>
                  <a:lnTo>
                    <a:pt x="13286" y="2477"/>
                  </a:lnTo>
                  <a:lnTo>
                    <a:pt x="13322" y="2175"/>
                  </a:lnTo>
                  <a:lnTo>
                    <a:pt x="13357" y="1874"/>
                  </a:lnTo>
                  <a:lnTo>
                    <a:pt x="13286" y="1572"/>
                  </a:lnTo>
                  <a:lnTo>
                    <a:pt x="13180" y="1271"/>
                  </a:lnTo>
                  <a:lnTo>
                    <a:pt x="13038" y="983"/>
                  </a:lnTo>
                  <a:lnTo>
                    <a:pt x="12949" y="865"/>
                  </a:lnTo>
                  <a:lnTo>
                    <a:pt x="12807" y="733"/>
                  </a:lnTo>
                  <a:lnTo>
                    <a:pt x="12665" y="616"/>
                  </a:lnTo>
                  <a:lnTo>
                    <a:pt x="12505" y="511"/>
                  </a:lnTo>
                  <a:lnTo>
                    <a:pt x="12327" y="406"/>
                  </a:lnTo>
                  <a:lnTo>
                    <a:pt x="12132" y="314"/>
                  </a:lnTo>
                  <a:lnTo>
                    <a:pt x="11883" y="235"/>
                  </a:lnTo>
                  <a:lnTo>
                    <a:pt x="11652" y="183"/>
                  </a:lnTo>
                  <a:lnTo>
                    <a:pt x="11368" y="104"/>
                  </a:lnTo>
                  <a:lnTo>
                    <a:pt x="11101" y="78"/>
                  </a:lnTo>
                  <a:lnTo>
                    <a:pt x="10800" y="52"/>
                  </a:lnTo>
                  <a:lnTo>
                    <a:pt x="10444" y="52"/>
                  </a:lnTo>
                  <a:lnTo>
                    <a:pt x="10142" y="52"/>
                  </a:lnTo>
                  <a:lnTo>
                    <a:pt x="9840" y="78"/>
                  </a:lnTo>
                  <a:lnTo>
                    <a:pt x="9574" y="104"/>
                  </a:lnTo>
                  <a:lnTo>
                    <a:pt x="9325" y="157"/>
                  </a:lnTo>
                  <a:lnTo>
                    <a:pt x="9094" y="209"/>
                  </a:lnTo>
                  <a:lnTo>
                    <a:pt x="8846" y="262"/>
                  </a:lnTo>
                  <a:lnTo>
                    <a:pt x="8650" y="340"/>
                  </a:lnTo>
                  <a:lnTo>
                    <a:pt x="8437" y="432"/>
                  </a:lnTo>
                  <a:lnTo>
                    <a:pt x="8277" y="511"/>
                  </a:lnTo>
                  <a:lnTo>
                    <a:pt x="8100" y="616"/>
                  </a:lnTo>
                  <a:lnTo>
                    <a:pt x="7957" y="707"/>
                  </a:lnTo>
                  <a:lnTo>
                    <a:pt x="7833" y="838"/>
                  </a:lnTo>
                  <a:lnTo>
                    <a:pt x="7620" y="1061"/>
                  </a:lnTo>
                  <a:lnTo>
                    <a:pt x="7442" y="1336"/>
                  </a:lnTo>
                  <a:lnTo>
                    <a:pt x="7353" y="1599"/>
                  </a:lnTo>
                  <a:lnTo>
                    <a:pt x="7318" y="1900"/>
                  </a:lnTo>
                  <a:lnTo>
                    <a:pt x="7318" y="2175"/>
                  </a:lnTo>
                  <a:lnTo>
                    <a:pt x="7353" y="2450"/>
                  </a:lnTo>
                  <a:lnTo>
                    <a:pt x="7442" y="2726"/>
                  </a:lnTo>
                  <a:lnTo>
                    <a:pt x="7620" y="2975"/>
                  </a:lnTo>
                  <a:lnTo>
                    <a:pt x="7833" y="3198"/>
                  </a:lnTo>
                  <a:lnTo>
                    <a:pt x="8064" y="3433"/>
                  </a:lnTo>
                  <a:lnTo>
                    <a:pt x="8295" y="3630"/>
                  </a:lnTo>
                  <a:lnTo>
                    <a:pt x="8508" y="3853"/>
                  </a:lnTo>
                  <a:lnTo>
                    <a:pt x="8686" y="4089"/>
                  </a:lnTo>
                  <a:lnTo>
                    <a:pt x="8775" y="4312"/>
                  </a:lnTo>
                  <a:lnTo>
                    <a:pt x="8846" y="4561"/>
                  </a:lnTo>
                  <a:lnTo>
                    <a:pt x="8846" y="4810"/>
                  </a:lnTo>
                  <a:lnTo>
                    <a:pt x="8810" y="5059"/>
                  </a:lnTo>
                  <a:lnTo>
                    <a:pt x="8721" y="5295"/>
                  </a:lnTo>
                  <a:lnTo>
                    <a:pt x="8579" y="5544"/>
                  </a:lnTo>
                  <a:lnTo>
                    <a:pt x="8366" y="5766"/>
                  </a:lnTo>
                  <a:lnTo>
                    <a:pt x="8135" y="5976"/>
                  </a:lnTo>
                  <a:lnTo>
                    <a:pt x="7833" y="6199"/>
                  </a:lnTo>
                  <a:lnTo>
                    <a:pt x="7478" y="6369"/>
                  </a:lnTo>
                  <a:lnTo>
                    <a:pt x="7069" y="6527"/>
                  </a:lnTo>
                  <a:lnTo>
                    <a:pt x="6590" y="6671"/>
                  </a:lnTo>
                  <a:lnTo>
                    <a:pt x="6092" y="6802"/>
                  </a:lnTo>
                  <a:lnTo>
                    <a:pt x="5684" y="6802"/>
                  </a:lnTo>
                  <a:lnTo>
                    <a:pt x="5133" y="6802"/>
                  </a:lnTo>
                  <a:lnTo>
                    <a:pt x="4547" y="6802"/>
                  </a:lnTo>
                  <a:lnTo>
                    <a:pt x="3872" y="6802"/>
                  </a:lnTo>
                  <a:lnTo>
                    <a:pt x="3144" y="6802"/>
                  </a:lnTo>
                  <a:lnTo>
                    <a:pt x="2362" y="6802"/>
                  </a:lnTo>
                  <a:lnTo>
                    <a:pt x="1545" y="6802"/>
                  </a:lnTo>
                  <a:lnTo>
                    <a:pt x="692" y="6802"/>
                  </a:lnTo>
                  <a:lnTo>
                    <a:pt x="586" y="7234"/>
                  </a:lnTo>
                  <a:lnTo>
                    <a:pt x="461" y="7837"/>
                  </a:lnTo>
                  <a:lnTo>
                    <a:pt x="355" y="8493"/>
                  </a:lnTo>
                  <a:lnTo>
                    <a:pt x="248" y="9187"/>
                  </a:lnTo>
                  <a:lnTo>
                    <a:pt x="142" y="9869"/>
                  </a:lnTo>
                  <a:lnTo>
                    <a:pt x="106" y="10498"/>
                  </a:lnTo>
                  <a:lnTo>
                    <a:pt x="106" y="10983"/>
                  </a:lnTo>
                  <a:lnTo>
                    <a:pt x="106" y="11311"/>
                  </a:lnTo>
                  <a:lnTo>
                    <a:pt x="213" y="11481"/>
                  </a:lnTo>
                  <a:lnTo>
                    <a:pt x="319" y="11651"/>
                  </a:lnTo>
                  <a:lnTo>
                    <a:pt x="497" y="11783"/>
                  </a:lnTo>
                  <a:lnTo>
                    <a:pt x="692" y="11914"/>
                  </a:lnTo>
                  <a:lnTo>
                    <a:pt x="941" y="12032"/>
                  </a:lnTo>
                  <a:lnTo>
                    <a:pt x="1207" y="12110"/>
                  </a:lnTo>
                  <a:lnTo>
                    <a:pt x="1509" y="12189"/>
                  </a:lnTo>
                  <a:lnTo>
                    <a:pt x="1794" y="12241"/>
                  </a:lnTo>
                  <a:lnTo>
                    <a:pt x="2131" y="12267"/>
                  </a:lnTo>
                  <a:lnTo>
                    <a:pt x="2433" y="12281"/>
                  </a:lnTo>
                  <a:lnTo>
                    <a:pt x="2735" y="12267"/>
                  </a:lnTo>
                  <a:lnTo>
                    <a:pt x="3055" y="12241"/>
                  </a:lnTo>
                  <a:lnTo>
                    <a:pt x="3357" y="12189"/>
                  </a:lnTo>
                  <a:lnTo>
                    <a:pt x="3623" y="12084"/>
                  </a:lnTo>
                  <a:lnTo>
                    <a:pt x="3872" y="11979"/>
                  </a:lnTo>
                  <a:lnTo>
                    <a:pt x="4103" y="11861"/>
                  </a:lnTo>
                  <a:lnTo>
                    <a:pt x="4316" y="11704"/>
                  </a:lnTo>
                  <a:lnTo>
                    <a:pt x="4582" y="11612"/>
                  </a:lnTo>
                  <a:lnTo>
                    <a:pt x="4849" y="11533"/>
                  </a:lnTo>
                  <a:lnTo>
                    <a:pt x="5169" y="11507"/>
                  </a:lnTo>
                  <a:lnTo>
                    <a:pt x="5506" y="11481"/>
                  </a:lnTo>
                  <a:lnTo>
                    <a:pt x="5808" y="11507"/>
                  </a:lnTo>
                  <a:lnTo>
                    <a:pt x="6146" y="11560"/>
                  </a:lnTo>
                  <a:lnTo>
                    <a:pt x="6501" y="11651"/>
                  </a:lnTo>
                  <a:lnTo>
                    <a:pt x="6803" y="11783"/>
                  </a:lnTo>
                  <a:lnTo>
                    <a:pt x="7105" y="11940"/>
                  </a:lnTo>
                  <a:lnTo>
                    <a:pt x="7353" y="12110"/>
                  </a:lnTo>
                  <a:lnTo>
                    <a:pt x="7584" y="12333"/>
                  </a:lnTo>
                  <a:lnTo>
                    <a:pt x="7798" y="12595"/>
                  </a:lnTo>
                  <a:lnTo>
                    <a:pt x="7922" y="12870"/>
                  </a:lnTo>
                  <a:lnTo>
                    <a:pt x="8028" y="13198"/>
                  </a:lnTo>
                  <a:lnTo>
                    <a:pt x="8064" y="13526"/>
                  </a:lnTo>
                  <a:lnTo>
                    <a:pt x="8028" y="13775"/>
                  </a:lnTo>
                  <a:lnTo>
                    <a:pt x="7922" y="13998"/>
                  </a:lnTo>
                  <a:lnTo>
                    <a:pt x="7798" y="14220"/>
                  </a:lnTo>
                  <a:lnTo>
                    <a:pt x="7584" y="14404"/>
                  </a:lnTo>
                  <a:lnTo>
                    <a:pt x="7353" y="14574"/>
                  </a:lnTo>
                  <a:lnTo>
                    <a:pt x="7105" y="14732"/>
                  </a:lnTo>
                  <a:lnTo>
                    <a:pt x="6803" y="14850"/>
                  </a:lnTo>
                  <a:lnTo>
                    <a:pt x="6501" y="14954"/>
                  </a:lnTo>
                  <a:lnTo>
                    <a:pt x="6146" y="15033"/>
                  </a:lnTo>
                  <a:lnTo>
                    <a:pt x="5808" y="15085"/>
                  </a:lnTo>
                  <a:lnTo>
                    <a:pt x="5506" y="15085"/>
                  </a:lnTo>
                  <a:lnTo>
                    <a:pt x="5169" y="15059"/>
                  </a:lnTo>
                  <a:lnTo>
                    <a:pt x="4849" y="15007"/>
                  </a:lnTo>
                  <a:lnTo>
                    <a:pt x="4582" y="14902"/>
                  </a:lnTo>
                  <a:lnTo>
                    <a:pt x="4316" y="14784"/>
                  </a:lnTo>
                  <a:lnTo>
                    <a:pt x="4103" y="14600"/>
                  </a:lnTo>
                  <a:lnTo>
                    <a:pt x="3907" y="14430"/>
                  </a:lnTo>
                  <a:lnTo>
                    <a:pt x="3659" y="14299"/>
                  </a:lnTo>
                  <a:lnTo>
                    <a:pt x="3428" y="14194"/>
                  </a:lnTo>
                  <a:lnTo>
                    <a:pt x="3179" y="14129"/>
                  </a:lnTo>
                  <a:lnTo>
                    <a:pt x="2913" y="14102"/>
                  </a:lnTo>
                  <a:lnTo>
                    <a:pt x="2646" y="14102"/>
                  </a:lnTo>
                  <a:lnTo>
                    <a:pt x="2362" y="14129"/>
                  </a:lnTo>
                  <a:lnTo>
                    <a:pt x="2096" y="14168"/>
                  </a:lnTo>
                  <a:lnTo>
                    <a:pt x="1811" y="14273"/>
                  </a:lnTo>
                  <a:lnTo>
                    <a:pt x="1545" y="14378"/>
                  </a:lnTo>
                  <a:lnTo>
                    <a:pt x="1314" y="14496"/>
                  </a:lnTo>
                  <a:lnTo>
                    <a:pt x="1065" y="14653"/>
                  </a:lnTo>
                  <a:lnTo>
                    <a:pt x="870" y="14797"/>
                  </a:lnTo>
                  <a:lnTo>
                    <a:pt x="657" y="14981"/>
                  </a:lnTo>
                  <a:lnTo>
                    <a:pt x="497" y="15177"/>
                  </a:lnTo>
                  <a:lnTo>
                    <a:pt x="390" y="15413"/>
                  </a:lnTo>
                  <a:lnTo>
                    <a:pt x="284" y="15636"/>
                  </a:lnTo>
                  <a:lnTo>
                    <a:pt x="248" y="15911"/>
                  </a:lnTo>
                  <a:lnTo>
                    <a:pt x="284" y="16239"/>
                  </a:lnTo>
                  <a:lnTo>
                    <a:pt x="319" y="16566"/>
                  </a:lnTo>
                  <a:lnTo>
                    <a:pt x="497" y="17340"/>
                  </a:lnTo>
                  <a:lnTo>
                    <a:pt x="692" y="18152"/>
                  </a:lnTo>
                  <a:lnTo>
                    <a:pt x="799" y="18559"/>
                  </a:lnTo>
                  <a:lnTo>
                    <a:pt x="905" y="18978"/>
                  </a:lnTo>
                  <a:lnTo>
                    <a:pt x="959" y="19384"/>
                  </a:lnTo>
                  <a:lnTo>
                    <a:pt x="994" y="19791"/>
                  </a:lnTo>
                  <a:lnTo>
                    <a:pt x="994" y="20132"/>
                  </a:lnTo>
                  <a:lnTo>
                    <a:pt x="959" y="20485"/>
                  </a:lnTo>
                  <a:lnTo>
                    <a:pt x="941" y="20669"/>
                  </a:lnTo>
                  <a:lnTo>
                    <a:pt x="870" y="20813"/>
                  </a:lnTo>
                  <a:lnTo>
                    <a:pt x="799" y="20970"/>
                  </a:lnTo>
                  <a:lnTo>
                    <a:pt x="692" y="21088"/>
                  </a:lnTo>
                  <a:lnTo>
                    <a:pt x="1474" y="20997"/>
                  </a:lnTo>
                  <a:lnTo>
                    <a:pt x="2291" y="20866"/>
                  </a:lnTo>
                  <a:lnTo>
                    <a:pt x="3108" y="20787"/>
                  </a:lnTo>
                  <a:lnTo>
                    <a:pt x="3907" y="20721"/>
                  </a:lnTo>
                  <a:lnTo>
                    <a:pt x="4653" y="20695"/>
                  </a:lnTo>
                  <a:lnTo>
                    <a:pt x="5364" y="20695"/>
                  </a:lnTo>
                  <a:lnTo>
                    <a:pt x="5701" y="20721"/>
                  </a:lnTo>
                  <a:lnTo>
                    <a:pt x="6057" y="20761"/>
                  </a:lnTo>
                  <a:lnTo>
                    <a:pt x="6323" y="20813"/>
                  </a:lnTo>
                  <a:lnTo>
                    <a:pt x="6625" y="20892"/>
                  </a:lnTo>
                  <a:close/>
                </a:path>
              </a:pathLst>
            </a:custGeom>
            <a:solidFill>
              <a:srgbClr val="FFBE7D"/>
            </a:solidFill>
            <a:ln w="28575">
              <a:solidFill>
                <a:srgbClr val="000000"/>
              </a:solidFill>
              <a:miter lim="800000"/>
            </a:ln>
          </p:spPr>
          <p:txBody>
            <a:bodyPr vert="horz" wrap="square" lIns="91440" tIns="45720" rIns="91440" bIns="45720" numCol="1" anchor="t" anchorCtr="0" compatLnSpc="1"/>
            <a:lstStyle/>
            <a:p>
              <a:endParaRPr lang="en-US"/>
            </a:p>
          </p:txBody>
        </p:sp>
        <p:sp>
          <p:nvSpPr>
            <p:cNvPr id="1029" name="Puzzle2"/>
            <p:cNvSpPr>
              <a:spLocks noEditPoints="1" noChangeArrowheads="1"/>
            </p:cNvSpPr>
            <p:nvPr/>
          </p:nvSpPr>
          <p:spPr bwMode="auto">
            <a:xfrm>
              <a:off x="2880" y="1736"/>
              <a:ext cx="1778" cy="1379"/>
            </a:xfrm>
            <a:custGeom>
              <a:avLst/>
              <a:gdLst>
                <a:gd name="T0" fmla="*/ 11 w 21600"/>
                <a:gd name="T1" fmla="*/ 13386 h 21600"/>
                <a:gd name="T2" fmla="*/ 4202 w 21600"/>
                <a:gd name="T3" fmla="*/ 21161 h 21600"/>
                <a:gd name="T4" fmla="*/ 10400 w 21600"/>
                <a:gd name="T5" fmla="*/ 13909 h 21600"/>
                <a:gd name="T6" fmla="*/ 16821 w 21600"/>
                <a:gd name="T7" fmla="*/ 21190 h 21600"/>
                <a:gd name="T8" fmla="*/ 21600 w 21600"/>
                <a:gd name="T9" fmla="*/ 15083 h 21600"/>
                <a:gd name="T10" fmla="*/ 16889 w 21600"/>
                <a:gd name="T11" fmla="*/ 5739 h 21600"/>
                <a:gd name="T12" fmla="*/ 10800 w 21600"/>
                <a:gd name="T13" fmla="*/ 28 h 21600"/>
                <a:gd name="T14" fmla="*/ 4202 w 21600"/>
                <a:gd name="T15" fmla="*/ 5894 h 21600"/>
                <a:gd name="T16" fmla="*/ 5388 w 21600"/>
                <a:gd name="T17" fmla="*/ 6742 h 21600"/>
                <a:gd name="T18" fmla="*/ 16177 w 21600"/>
                <a:gd name="T19" fmla="*/ 20441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4247" y="12354"/>
                  </a:moveTo>
                  <a:lnTo>
                    <a:pt x="4134" y="12468"/>
                  </a:lnTo>
                  <a:lnTo>
                    <a:pt x="4010" y="12581"/>
                  </a:lnTo>
                  <a:lnTo>
                    <a:pt x="3897" y="12637"/>
                  </a:lnTo>
                  <a:lnTo>
                    <a:pt x="3773" y="12694"/>
                  </a:lnTo>
                  <a:lnTo>
                    <a:pt x="3637" y="12694"/>
                  </a:lnTo>
                  <a:lnTo>
                    <a:pt x="3524" y="12694"/>
                  </a:lnTo>
                  <a:lnTo>
                    <a:pt x="3400" y="12665"/>
                  </a:lnTo>
                  <a:lnTo>
                    <a:pt x="3287" y="12609"/>
                  </a:lnTo>
                  <a:lnTo>
                    <a:pt x="3027" y="12496"/>
                  </a:lnTo>
                  <a:lnTo>
                    <a:pt x="2790" y="12340"/>
                  </a:lnTo>
                  <a:lnTo>
                    <a:pt x="2530" y="12142"/>
                  </a:lnTo>
                  <a:lnTo>
                    <a:pt x="2293" y="11987"/>
                  </a:lnTo>
                  <a:lnTo>
                    <a:pt x="2033" y="11817"/>
                  </a:lnTo>
                  <a:lnTo>
                    <a:pt x="1773" y="11676"/>
                  </a:lnTo>
                  <a:lnTo>
                    <a:pt x="1638" y="11662"/>
                  </a:lnTo>
                  <a:lnTo>
                    <a:pt x="1513" y="11634"/>
                  </a:lnTo>
                  <a:lnTo>
                    <a:pt x="1378" y="11634"/>
                  </a:lnTo>
                  <a:lnTo>
                    <a:pt x="1253" y="11634"/>
                  </a:lnTo>
                  <a:lnTo>
                    <a:pt x="1118" y="11662"/>
                  </a:lnTo>
                  <a:lnTo>
                    <a:pt x="971" y="11732"/>
                  </a:lnTo>
                  <a:lnTo>
                    <a:pt x="835" y="11817"/>
                  </a:lnTo>
                  <a:lnTo>
                    <a:pt x="711" y="11959"/>
                  </a:lnTo>
                  <a:lnTo>
                    <a:pt x="553" y="12086"/>
                  </a:lnTo>
                  <a:lnTo>
                    <a:pt x="429" y="12284"/>
                  </a:lnTo>
                  <a:lnTo>
                    <a:pt x="271" y="12524"/>
                  </a:lnTo>
                  <a:lnTo>
                    <a:pt x="146" y="12793"/>
                  </a:lnTo>
                  <a:lnTo>
                    <a:pt x="79" y="12962"/>
                  </a:lnTo>
                  <a:lnTo>
                    <a:pt x="33" y="13146"/>
                  </a:lnTo>
                  <a:lnTo>
                    <a:pt x="11" y="13386"/>
                  </a:lnTo>
                  <a:lnTo>
                    <a:pt x="11" y="13641"/>
                  </a:lnTo>
                  <a:lnTo>
                    <a:pt x="33" y="13881"/>
                  </a:lnTo>
                  <a:lnTo>
                    <a:pt x="101" y="14150"/>
                  </a:lnTo>
                  <a:lnTo>
                    <a:pt x="192" y="14404"/>
                  </a:lnTo>
                  <a:lnTo>
                    <a:pt x="293" y="14645"/>
                  </a:lnTo>
                  <a:lnTo>
                    <a:pt x="451" y="14857"/>
                  </a:lnTo>
                  <a:lnTo>
                    <a:pt x="621" y="15054"/>
                  </a:lnTo>
                  <a:lnTo>
                    <a:pt x="734" y="15125"/>
                  </a:lnTo>
                  <a:lnTo>
                    <a:pt x="835" y="15210"/>
                  </a:lnTo>
                  <a:lnTo>
                    <a:pt x="948" y="15267"/>
                  </a:lnTo>
                  <a:lnTo>
                    <a:pt x="1084" y="15323"/>
                  </a:lnTo>
                  <a:lnTo>
                    <a:pt x="1208" y="15351"/>
                  </a:lnTo>
                  <a:lnTo>
                    <a:pt x="1355" y="15380"/>
                  </a:lnTo>
                  <a:lnTo>
                    <a:pt x="1513" y="15380"/>
                  </a:lnTo>
                  <a:lnTo>
                    <a:pt x="1683" y="15380"/>
                  </a:lnTo>
                  <a:lnTo>
                    <a:pt x="1864" y="15351"/>
                  </a:lnTo>
                  <a:lnTo>
                    <a:pt x="2033" y="15323"/>
                  </a:lnTo>
                  <a:lnTo>
                    <a:pt x="2225" y="15238"/>
                  </a:lnTo>
                  <a:lnTo>
                    <a:pt x="2428" y="15153"/>
                  </a:lnTo>
                  <a:lnTo>
                    <a:pt x="2745" y="15026"/>
                  </a:lnTo>
                  <a:lnTo>
                    <a:pt x="3005" y="14913"/>
                  </a:lnTo>
                  <a:lnTo>
                    <a:pt x="3264" y="14828"/>
                  </a:lnTo>
                  <a:lnTo>
                    <a:pt x="3513" y="14800"/>
                  </a:lnTo>
                  <a:lnTo>
                    <a:pt x="3615" y="14828"/>
                  </a:lnTo>
                  <a:lnTo>
                    <a:pt x="3728" y="14857"/>
                  </a:lnTo>
                  <a:lnTo>
                    <a:pt x="3807" y="14913"/>
                  </a:lnTo>
                  <a:lnTo>
                    <a:pt x="3920" y="14998"/>
                  </a:lnTo>
                  <a:lnTo>
                    <a:pt x="4010" y="15097"/>
                  </a:lnTo>
                  <a:lnTo>
                    <a:pt x="4089" y="15238"/>
                  </a:lnTo>
                  <a:lnTo>
                    <a:pt x="4179" y="15408"/>
                  </a:lnTo>
                  <a:lnTo>
                    <a:pt x="4247" y="15620"/>
                  </a:lnTo>
                  <a:lnTo>
                    <a:pt x="4326" y="15860"/>
                  </a:lnTo>
                  <a:lnTo>
                    <a:pt x="4394" y="16129"/>
                  </a:lnTo>
                  <a:lnTo>
                    <a:pt x="4439" y="16440"/>
                  </a:lnTo>
                  <a:lnTo>
                    <a:pt x="4507" y="16737"/>
                  </a:lnTo>
                  <a:lnTo>
                    <a:pt x="4552" y="17090"/>
                  </a:lnTo>
                  <a:lnTo>
                    <a:pt x="4575" y="17443"/>
                  </a:lnTo>
                  <a:lnTo>
                    <a:pt x="4586" y="17825"/>
                  </a:lnTo>
                  <a:lnTo>
                    <a:pt x="4586" y="18193"/>
                  </a:lnTo>
                  <a:lnTo>
                    <a:pt x="4586" y="18574"/>
                  </a:lnTo>
                  <a:lnTo>
                    <a:pt x="4586" y="18984"/>
                  </a:lnTo>
                  <a:lnTo>
                    <a:pt x="4552" y="19366"/>
                  </a:lnTo>
                  <a:lnTo>
                    <a:pt x="4507" y="19748"/>
                  </a:lnTo>
                  <a:lnTo>
                    <a:pt x="4462" y="20129"/>
                  </a:lnTo>
                  <a:lnTo>
                    <a:pt x="4371" y="20483"/>
                  </a:lnTo>
                  <a:lnTo>
                    <a:pt x="4292" y="20836"/>
                  </a:lnTo>
                  <a:lnTo>
                    <a:pt x="4202" y="21161"/>
                  </a:lnTo>
                  <a:lnTo>
                    <a:pt x="4744" y="21161"/>
                  </a:lnTo>
                  <a:lnTo>
                    <a:pt x="5264" y="21161"/>
                  </a:lnTo>
                  <a:lnTo>
                    <a:pt x="5784" y="21161"/>
                  </a:lnTo>
                  <a:lnTo>
                    <a:pt x="6235" y="21161"/>
                  </a:lnTo>
                  <a:lnTo>
                    <a:pt x="6676" y="21161"/>
                  </a:lnTo>
                  <a:lnTo>
                    <a:pt x="7060" y="21161"/>
                  </a:lnTo>
                  <a:lnTo>
                    <a:pt x="7410" y="21161"/>
                  </a:lnTo>
                  <a:lnTo>
                    <a:pt x="7670" y="21161"/>
                  </a:lnTo>
                  <a:lnTo>
                    <a:pt x="8020" y="21020"/>
                  </a:lnTo>
                  <a:lnTo>
                    <a:pt x="8303" y="20893"/>
                  </a:lnTo>
                  <a:lnTo>
                    <a:pt x="8563" y="20695"/>
                  </a:lnTo>
                  <a:lnTo>
                    <a:pt x="8800" y="20511"/>
                  </a:lnTo>
                  <a:lnTo>
                    <a:pt x="8969" y="20285"/>
                  </a:lnTo>
                  <a:lnTo>
                    <a:pt x="9150" y="20045"/>
                  </a:lnTo>
                  <a:lnTo>
                    <a:pt x="9252" y="19804"/>
                  </a:lnTo>
                  <a:lnTo>
                    <a:pt x="9342" y="19550"/>
                  </a:lnTo>
                  <a:lnTo>
                    <a:pt x="9410" y="19281"/>
                  </a:lnTo>
                  <a:lnTo>
                    <a:pt x="9433" y="19013"/>
                  </a:lnTo>
                  <a:lnTo>
                    <a:pt x="9433" y="18744"/>
                  </a:lnTo>
                  <a:lnTo>
                    <a:pt x="9387" y="18504"/>
                  </a:lnTo>
                  <a:lnTo>
                    <a:pt x="9320" y="18221"/>
                  </a:lnTo>
                  <a:lnTo>
                    <a:pt x="9207" y="17981"/>
                  </a:lnTo>
                  <a:lnTo>
                    <a:pt x="9105" y="17740"/>
                  </a:lnTo>
                  <a:lnTo>
                    <a:pt x="8924" y="17514"/>
                  </a:lnTo>
                  <a:lnTo>
                    <a:pt x="8777" y="17274"/>
                  </a:lnTo>
                  <a:lnTo>
                    <a:pt x="8642" y="17034"/>
                  </a:lnTo>
                  <a:lnTo>
                    <a:pt x="8563" y="16765"/>
                  </a:lnTo>
                  <a:lnTo>
                    <a:pt x="8472" y="16468"/>
                  </a:lnTo>
                  <a:lnTo>
                    <a:pt x="8450" y="16157"/>
                  </a:lnTo>
                  <a:lnTo>
                    <a:pt x="8450" y="15860"/>
                  </a:lnTo>
                  <a:lnTo>
                    <a:pt x="8472" y="15563"/>
                  </a:lnTo>
                  <a:lnTo>
                    <a:pt x="8540" y="15267"/>
                  </a:lnTo>
                  <a:lnTo>
                    <a:pt x="8642" y="14998"/>
                  </a:lnTo>
                  <a:lnTo>
                    <a:pt x="8777" y="14729"/>
                  </a:lnTo>
                  <a:lnTo>
                    <a:pt x="8868" y="14616"/>
                  </a:lnTo>
                  <a:lnTo>
                    <a:pt x="8969" y="14475"/>
                  </a:lnTo>
                  <a:lnTo>
                    <a:pt x="9060" y="14376"/>
                  </a:lnTo>
                  <a:lnTo>
                    <a:pt x="9184" y="14291"/>
                  </a:lnTo>
                  <a:lnTo>
                    <a:pt x="9297" y="14206"/>
                  </a:lnTo>
                  <a:lnTo>
                    <a:pt x="9433" y="14121"/>
                  </a:lnTo>
                  <a:lnTo>
                    <a:pt x="9579" y="14051"/>
                  </a:lnTo>
                  <a:lnTo>
                    <a:pt x="9726" y="13994"/>
                  </a:lnTo>
                  <a:lnTo>
                    <a:pt x="9884" y="13938"/>
                  </a:lnTo>
                  <a:lnTo>
                    <a:pt x="10054" y="13909"/>
                  </a:lnTo>
                  <a:lnTo>
                    <a:pt x="10257" y="13881"/>
                  </a:lnTo>
                  <a:lnTo>
                    <a:pt x="10449" y="13881"/>
                  </a:lnTo>
                  <a:lnTo>
                    <a:pt x="10664" y="13881"/>
                  </a:lnTo>
                  <a:lnTo>
                    <a:pt x="10856" y="13909"/>
                  </a:lnTo>
                  <a:lnTo>
                    <a:pt x="11037" y="13966"/>
                  </a:lnTo>
                  <a:lnTo>
                    <a:pt x="11206" y="14023"/>
                  </a:lnTo>
                  <a:lnTo>
                    <a:pt x="11353" y="14093"/>
                  </a:lnTo>
                  <a:lnTo>
                    <a:pt x="11511" y="14178"/>
                  </a:lnTo>
                  <a:lnTo>
                    <a:pt x="11635" y="14263"/>
                  </a:lnTo>
                  <a:lnTo>
                    <a:pt x="11748" y="14376"/>
                  </a:lnTo>
                  <a:lnTo>
                    <a:pt x="11861" y="14475"/>
                  </a:lnTo>
                  <a:lnTo>
                    <a:pt x="11941" y="14616"/>
                  </a:lnTo>
                  <a:lnTo>
                    <a:pt x="12031" y="14758"/>
                  </a:lnTo>
                  <a:lnTo>
                    <a:pt x="12099" y="14885"/>
                  </a:lnTo>
                  <a:lnTo>
                    <a:pt x="12200" y="15210"/>
                  </a:lnTo>
                  <a:lnTo>
                    <a:pt x="12268" y="15507"/>
                  </a:lnTo>
                  <a:lnTo>
                    <a:pt x="12291" y="15832"/>
                  </a:lnTo>
                  <a:lnTo>
                    <a:pt x="12291" y="16157"/>
                  </a:lnTo>
                  <a:lnTo>
                    <a:pt x="12246" y="16482"/>
                  </a:lnTo>
                  <a:lnTo>
                    <a:pt x="12178" y="16807"/>
                  </a:lnTo>
                  <a:lnTo>
                    <a:pt x="12099" y="17090"/>
                  </a:lnTo>
                  <a:lnTo>
                    <a:pt x="12008" y="17330"/>
                  </a:lnTo>
                  <a:lnTo>
                    <a:pt x="11884" y="17542"/>
                  </a:lnTo>
                  <a:lnTo>
                    <a:pt x="11748" y="17712"/>
                  </a:lnTo>
                  <a:lnTo>
                    <a:pt x="11613" y="17839"/>
                  </a:lnTo>
                  <a:lnTo>
                    <a:pt x="11489" y="18037"/>
                  </a:lnTo>
                  <a:lnTo>
                    <a:pt x="11398" y="18221"/>
                  </a:lnTo>
                  <a:lnTo>
                    <a:pt x="11319" y="18447"/>
                  </a:lnTo>
                  <a:lnTo>
                    <a:pt x="11251" y="18659"/>
                  </a:lnTo>
                  <a:lnTo>
                    <a:pt x="11206" y="18900"/>
                  </a:lnTo>
                  <a:lnTo>
                    <a:pt x="11184" y="19154"/>
                  </a:lnTo>
                  <a:lnTo>
                    <a:pt x="11184" y="19423"/>
                  </a:lnTo>
                  <a:lnTo>
                    <a:pt x="11229" y="19663"/>
                  </a:lnTo>
                  <a:lnTo>
                    <a:pt x="11297" y="19903"/>
                  </a:lnTo>
                  <a:lnTo>
                    <a:pt x="11376" y="20158"/>
                  </a:lnTo>
                  <a:lnTo>
                    <a:pt x="11511" y="20398"/>
                  </a:lnTo>
                  <a:lnTo>
                    <a:pt x="11681" y="20610"/>
                  </a:lnTo>
                  <a:lnTo>
                    <a:pt x="11884" y="20808"/>
                  </a:lnTo>
                  <a:lnTo>
                    <a:pt x="12121" y="20992"/>
                  </a:lnTo>
                  <a:lnTo>
                    <a:pt x="12404" y="21161"/>
                  </a:lnTo>
                  <a:lnTo>
                    <a:pt x="12528" y="21190"/>
                  </a:lnTo>
                  <a:lnTo>
                    <a:pt x="12856" y="21274"/>
                  </a:lnTo>
                  <a:lnTo>
                    <a:pt x="13330" y="21373"/>
                  </a:lnTo>
                  <a:lnTo>
                    <a:pt x="13963" y="21486"/>
                  </a:lnTo>
                  <a:lnTo>
                    <a:pt x="14313" y="21543"/>
                  </a:lnTo>
                  <a:lnTo>
                    <a:pt x="14652" y="21571"/>
                  </a:lnTo>
                  <a:lnTo>
                    <a:pt x="15025" y="21600"/>
                  </a:lnTo>
                  <a:lnTo>
                    <a:pt x="15409" y="21600"/>
                  </a:lnTo>
                  <a:lnTo>
                    <a:pt x="15782" y="21600"/>
                  </a:lnTo>
                  <a:lnTo>
                    <a:pt x="16177" y="21571"/>
                  </a:lnTo>
                  <a:lnTo>
                    <a:pt x="16516" y="21486"/>
                  </a:lnTo>
                  <a:lnTo>
                    <a:pt x="16889" y="21402"/>
                  </a:lnTo>
                  <a:lnTo>
                    <a:pt x="16821" y="21190"/>
                  </a:lnTo>
                  <a:lnTo>
                    <a:pt x="16776" y="20935"/>
                  </a:lnTo>
                  <a:lnTo>
                    <a:pt x="16742" y="20667"/>
                  </a:lnTo>
                  <a:lnTo>
                    <a:pt x="16719" y="20370"/>
                  </a:lnTo>
                  <a:lnTo>
                    <a:pt x="16697" y="19719"/>
                  </a:lnTo>
                  <a:lnTo>
                    <a:pt x="16697" y="19013"/>
                  </a:lnTo>
                  <a:lnTo>
                    <a:pt x="16719" y="18306"/>
                  </a:lnTo>
                  <a:lnTo>
                    <a:pt x="16753" y="17599"/>
                  </a:lnTo>
                  <a:lnTo>
                    <a:pt x="16821" y="16949"/>
                  </a:lnTo>
                  <a:lnTo>
                    <a:pt x="16889" y="16383"/>
                  </a:lnTo>
                  <a:lnTo>
                    <a:pt x="16934" y="16129"/>
                  </a:lnTo>
                  <a:lnTo>
                    <a:pt x="17002" y="15945"/>
                  </a:lnTo>
                  <a:lnTo>
                    <a:pt x="17081" y="15790"/>
                  </a:lnTo>
                  <a:lnTo>
                    <a:pt x="17194" y="15648"/>
                  </a:lnTo>
                  <a:lnTo>
                    <a:pt x="17318" y="15563"/>
                  </a:lnTo>
                  <a:lnTo>
                    <a:pt x="17453" y="15507"/>
                  </a:lnTo>
                  <a:lnTo>
                    <a:pt x="17600" y="15450"/>
                  </a:lnTo>
                  <a:lnTo>
                    <a:pt x="17758" y="15450"/>
                  </a:lnTo>
                  <a:lnTo>
                    <a:pt x="17905" y="15479"/>
                  </a:lnTo>
                  <a:lnTo>
                    <a:pt x="18064" y="15535"/>
                  </a:lnTo>
                  <a:lnTo>
                    <a:pt x="18233" y="15620"/>
                  </a:lnTo>
                  <a:lnTo>
                    <a:pt x="18380" y="15733"/>
                  </a:lnTo>
                  <a:lnTo>
                    <a:pt x="18561" y="15832"/>
                  </a:lnTo>
                  <a:lnTo>
                    <a:pt x="18707" y="15973"/>
                  </a:lnTo>
                  <a:lnTo>
                    <a:pt x="18866" y="16129"/>
                  </a:lnTo>
                  <a:lnTo>
                    <a:pt x="18990" y="16327"/>
                  </a:lnTo>
                  <a:lnTo>
                    <a:pt x="19125" y="16482"/>
                  </a:lnTo>
                  <a:lnTo>
                    <a:pt x="19295" y="16624"/>
                  </a:lnTo>
                  <a:lnTo>
                    <a:pt x="19464" y="16737"/>
                  </a:lnTo>
                  <a:lnTo>
                    <a:pt x="19668" y="16807"/>
                  </a:lnTo>
                  <a:lnTo>
                    <a:pt x="19860" y="16836"/>
                  </a:lnTo>
                  <a:lnTo>
                    <a:pt x="20052" y="16864"/>
                  </a:lnTo>
                  <a:lnTo>
                    <a:pt x="20266" y="16836"/>
                  </a:lnTo>
                  <a:lnTo>
                    <a:pt x="20470" y="16793"/>
                  </a:lnTo>
                  <a:lnTo>
                    <a:pt x="20662" y="16708"/>
                  </a:lnTo>
                  <a:lnTo>
                    <a:pt x="20854" y="16567"/>
                  </a:lnTo>
                  <a:lnTo>
                    <a:pt x="21035" y="16412"/>
                  </a:lnTo>
                  <a:lnTo>
                    <a:pt x="21182" y="16214"/>
                  </a:lnTo>
                  <a:lnTo>
                    <a:pt x="21340" y="16002"/>
                  </a:lnTo>
                  <a:lnTo>
                    <a:pt x="21441" y="15733"/>
                  </a:lnTo>
                  <a:lnTo>
                    <a:pt x="21532" y="15436"/>
                  </a:lnTo>
                  <a:lnTo>
                    <a:pt x="21600" y="15083"/>
                  </a:lnTo>
                  <a:lnTo>
                    <a:pt x="21600" y="14885"/>
                  </a:lnTo>
                  <a:lnTo>
                    <a:pt x="21600" y="14729"/>
                  </a:lnTo>
                  <a:lnTo>
                    <a:pt x="21600" y="14531"/>
                  </a:lnTo>
                  <a:lnTo>
                    <a:pt x="21577" y="14376"/>
                  </a:lnTo>
                  <a:lnTo>
                    <a:pt x="21532" y="14206"/>
                  </a:lnTo>
                  <a:lnTo>
                    <a:pt x="21487" y="14051"/>
                  </a:lnTo>
                  <a:lnTo>
                    <a:pt x="21419" y="13909"/>
                  </a:lnTo>
                  <a:lnTo>
                    <a:pt x="21351" y="13768"/>
                  </a:lnTo>
                  <a:lnTo>
                    <a:pt x="21204" y="13500"/>
                  </a:lnTo>
                  <a:lnTo>
                    <a:pt x="21035" y="13287"/>
                  </a:lnTo>
                  <a:lnTo>
                    <a:pt x="20809" y="13090"/>
                  </a:lnTo>
                  <a:lnTo>
                    <a:pt x="20594" y="12962"/>
                  </a:lnTo>
                  <a:lnTo>
                    <a:pt x="20357" y="12821"/>
                  </a:lnTo>
                  <a:lnTo>
                    <a:pt x="20120" y="12764"/>
                  </a:lnTo>
                  <a:lnTo>
                    <a:pt x="19882" y="12708"/>
                  </a:lnTo>
                  <a:lnTo>
                    <a:pt x="19645" y="12736"/>
                  </a:lnTo>
                  <a:lnTo>
                    <a:pt x="19430" y="12793"/>
                  </a:lnTo>
                  <a:lnTo>
                    <a:pt x="19227" y="12906"/>
                  </a:lnTo>
                  <a:lnTo>
                    <a:pt x="19148" y="12962"/>
                  </a:lnTo>
                  <a:lnTo>
                    <a:pt x="19058" y="13047"/>
                  </a:lnTo>
                  <a:lnTo>
                    <a:pt x="18990" y="13146"/>
                  </a:lnTo>
                  <a:lnTo>
                    <a:pt x="18911" y="13259"/>
                  </a:lnTo>
                  <a:lnTo>
                    <a:pt x="18775" y="13471"/>
                  </a:lnTo>
                  <a:lnTo>
                    <a:pt x="18628" y="13641"/>
                  </a:lnTo>
                  <a:lnTo>
                    <a:pt x="18470" y="13740"/>
                  </a:lnTo>
                  <a:lnTo>
                    <a:pt x="18301" y="13825"/>
                  </a:lnTo>
                  <a:lnTo>
                    <a:pt x="18143" y="13853"/>
                  </a:lnTo>
                  <a:lnTo>
                    <a:pt x="17973" y="13881"/>
                  </a:lnTo>
                  <a:lnTo>
                    <a:pt x="17804" y="13853"/>
                  </a:lnTo>
                  <a:lnTo>
                    <a:pt x="17646" y="13796"/>
                  </a:lnTo>
                  <a:lnTo>
                    <a:pt x="17499" y="13726"/>
                  </a:lnTo>
                  <a:lnTo>
                    <a:pt x="17341" y="13641"/>
                  </a:lnTo>
                  <a:lnTo>
                    <a:pt x="17216" y="13528"/>
                  </a:lnTo>
                  <a:lnTo>
                    <a:pt x="17103" y="13386"/>
                  </a:lnTo>
                  <a:lnTo>
                    <a:pt x="17024" y="13259"/>
                  </a:lnTo>
                  <a:lnTo>
                    <a:pt x="16934" y="13118"/>
                  </a:lnTo>
                  <a:lnTo>
                    <a:pt x="16889" y="12991"/>
                  </a:lnTo>
                  <a:lnTo>
                    <a:pt x="16889" y="12849"/>
                  </a:lnTo>
                  <a:lnTo>
                    <a:pt x="16889" y="12383"/>
                  </a:lnTo>
                  <a:lnTo>
                    <a:pt x="16889" y="11662"/>
                  </a:lnTo>
                  <a:lnTo>
                    <a:pt x="16889" y="10701"/>
                  </a:lnTo>
                  <a:lnTo>
                    <a:pt x="16889" y="9640"/>
                  </a:lnTo>
                  <a:lnTo>
                    <a:pt x="16889" y="8566"/>
                  </a:lnTo>
                  <a:lnTo>
                    <a:pt x="16889" y="7478"/>
                  </a:lnTo>
                  <a:lnTo>
                    <a:pt x="16889" y="6502"/>
                  </a:lnTo>
                  <a:lnTo>
                    <a:pt x="16889" y="5739"/>
                  </a:lnTo>
                  <a:lnTo>
                    <a:pt x="16674" y="5894"/>
                  </a:lnTo>
                  <a:lnTo>
                    <a:pt x="16414" y="6036"/>
                  </a:lnTo>
                  <a:lnTo>
                    <a:pt x="16154" y="6177"/>
                  </a:lnTo>
                  <a:lnTo>
                    <a:pt x="15849" y="6248"/>
                  </a:lnTo>
                  <a:lnTo>
                    <a:pt x="15544" y="6304"/>
                  </a:lnTo>
                  <a:lnTo>
                    <a:pt x="15217" y="6332"/>
                  </a:lnTo>
                  <a:lnTo>
                    <a:pt x="14866" y="6361"/>
                  </a:lnTo>
                  <a:lnTo>
                    <a:pt x="14550" y="6361"/>
                  </a:lnTo>
                  <a:lnTo>
                    <a:pt x="14200" y="6332"/>
                  </a:lnTo>
                  <a:lnTo>
                    <a:pt x="13850" y="6276"/>
                  </a:lnTo>
                  <a:lnTo>
                    <a:pt x="13522" y="6219"/>
                  </a:lnTo>
                  <a:lnTo>
                    <a:pt x="13206" y="6149"/>
                  </a:lnTo>
                  <a:lnTo>
                    <a:pt x="12901" y="6064"/>
                  </a:lnTo>
                  <a:lnTo>
                    <a:pt x="12618" y="5951"/>
                  </a:lnTo>
                  <a:lnTo>
                    <a:pt x="12358" y="5838"/>
                  </a:lnTo>
                  <a:lnTo>
                    <a:pt x="12121" y="5739"/>
                  </a:lnTo>
                  <a:lnTo>
                    <a:pt x="11941" y="5626"/>
                  </a:lnTo>
                  <a:lnTo>
                    <a:pt x="11794" y="5513"/>
                  </a:lnTo>
                  <a:lnTo>
                    <a:pt x="11658" y="5414"/>
                  </a:lnTo>
                  <a:lnTo>
                    <a:pt x="11556" y="5301"/>
                  </a:lnTo>
                  <a:lnTo>
                    <a:pt x="11466" y="5187"/>
                  </a:lnTo>
                  <a:lnTo>
                    <a:pt x="11398" y="5089"/>
                  </a:lnTo>
                  <a:lnTo>
                    <a:pt x="11376" y="4947"/>
                  </a:lnTo>
                  <a:lnTo>
                    <a:pt x="11353" y="4834"/>
                  </a:lnTo>
                  <a:lnTo>
                    <a:pt x="11353" y="4707"/>
                  </a:lnTo>
                  <a:lnTo>
                    <a:pt x="11376" y="4565"/>
                  </a:lnTo>
                  <a:lnTo>
                    <a:pt x="11443" y="4410"/>
                  </a:lnTo>
                  <a:lnTo>
                    <a:pt x="11511" y="4240"/>
                  </a:lnTo>
                  <a:lnTo>
                    <a:pt x="11703" y="3887"/>
                  </a:lnTo>
                  <a:lnTo>
                    <a:pt x="11986" y="3505"/>
                  </a:lnTo>
                  <a:lnTo>
                    <a:pt x="12144" y="3265"/>
                  </a:lnTo>
                  <a:lnTo>
                    <a:pt x="12246" y="3025"/>
                  </a:lnTo>
                  <a:lnTo>
                    <a:pt x="12336" y="2756"/>
                  </a:lnTo>
                  <a:lnTo>
                    <a:pt x="12404" y="2445"/>
                  </a:lnTo>
                  <a:lnTo>
                    <a:pt x="12438" y="2176"/>
                  </a:lnTo>
                  <a:lnTo>
                    <a:pt x="12438" y="1880"/>
                  </a:lnTo>
                  <a:lnTo>
                    <a:pt x="12404" y="1583"/>
                  </a:lnTo>
                  <a:lnTo>
                    <a:pt x="12336" y="1314"/>
                  </a:lnTo>
                  <a:lnTo>
                    <a:pt x="12246" y="1046"/>
                  </a:lnTo>
                  <a:lnTo>
                    <a:pt x="12099" y="791"/>
                  </a:lnTo>
                  <a:lnTo>
                    <a:pt x="12008" y="692"/>
                  </a:lnTo>
                  <a:lnTo>
                    <a:pt x="11918" y="579"/>
                  </a:lnTo>
                  <a:lnTo>
                    <a:pt x="11816" y="466"/>
                  </a:lnTo>
                  <a:lnTo>
                    <a:pt x="11703" y="381"/>
                  </a:lnTo>
                  <a:lnTo>
                    <a:pt x="11579" y="310"/>
                  </a:lnTo>
                  <a:lnTo>
                    <a:pt x="11443" y="226"/>
                  </a:lnTo>
                  <a:lnTo>
                    <a:pt x="11297" y="169"/>
                  </a:lnTo>
                  <a:lnTo>
                    <a:pt x="11138" y="113"/>
                  </a:lnTo>
                  <a:lnTo>
                    <a:pt x="10969" y="56"/>
                  </a:lnTo>
                  <a:lnTo>
                    <a:pt x="10800" y="28"/>
                  </a:lnTo>
                  <a:lnTo>
                    <a:pt x="10619" y="28"/>
                  </a:lnTo>
                  <a:lnTo>
                    <a:pt x="10404" y="28"/>
                  </a:lnTo>
                  <a:lnTo>
                    <a:pt x="10257" y="28"/>
                  </a:lnTo>
                  <a:lnTo>
                    <a:pt x="10076" y="56"/>
                  </a:lnTo>
                  <a:lnTo>
                    <a:pt x="9952" y="84"/>
                  </a:lnTo>
                  <a:lnTo>
                    <a:pt x="9794" y="141"/>
                  </a:lnTo>
                  <a:lnTo>
                    <a:pt x="9692" y="226"/>
                  </a:lnTo>
                  <a:lnTo>
                    <a:pt x="9557" y="282"/>
                  </a:lnTo>
                  <a:lnTo>
                    <a:pt x="9455" y="381"/>
                  </a:lnTo>
                  <a:lnTo>
                    <a:pt x="9365" y="466"/>
                  </a:lnTo>
                  <a:lnTo>
                    <a:pt x="9274" y="579"/>
                  </a:lnTo>
                  <a:lnTo>
                    <a:pt x="9184" y="692"/>
                  </a:lnTo>
                  <a:lnTo>
                    <a:pt x="9128" y="791"/>
                  </a:lnTo>
                  <a:lnTo>
                    <a:pt x="9060" y="932"/>
                  </a:lnTo>
                  <a:lnTo>
                    <a:pt x="8969" y="1201"/>
                  </a:lnTo>
                  <a:lnTo>
                    <a:pt x="8913" y="1498"/>
                  </a:lnTo>
                  <a:lnTo>
                    <a:pt x="8890" y="1795"/>
                  </a:lnTo>
                  <a:lnTo>
                    <a:pt x="8890" y="2120"/>
                  </a:lnTo>
                  <a:lnTo>
                    <a:pt x="8913" y="2445"/>
                  </a:lnTo>
                  <a:lnTo>
                    <a:pt x="8969" y="2756"/>
                  </a:lnTo>
                  <a:lnTo>
                    <a:pt x="9060" y="3081"/>
                  </a:lnTo>
                  <a:lnTo>
                    <a:pt x="9173" y="3378"/>
                  </a:lnTo>
                  <a:lnTo>
                    <a:pt x="9297" y="3647"/>
                  </a:lnTo>
                  <a:lnTo>
                    <a:pt x="9466" y="3887"/>
                  </a:lnTo>
                  <a:lnTo>
                    <a:pt x="9579" y="4085"/>
                  </a:lnTo>
                  <a:lnTo>
                    <a:pt x="9670" y="4269"/>
                  </a:lnTo>
                  <a:lnTo>
                    <a:pt x="9726" y="4467"/>
                  </a:lnTo>
                  <a:lnTo>
                    <a:pt x="9771" y="4650"/>
                  </a:lnTo>
                  <a:lnTo>
                    <a:pt x="9771" y="4834"/>
                  </a:lnTo>
                  <a:lnTo>
                    <a:pt x="9749" y="5032"/>
                  </a:lnTo>
                  <a:lnTo>
                    <a:pt x="9715" y="5216"/>
                  </a:lnTo>
                  <a:lnTo>
                    <a:pt x="9625" y="5385"/>
                  </a:lnTo>
                  <a:lnTo>
                    <a:pt x="9534" y="5513"/>
                  </a:lnTo>
                  <a:lnTo>
                    <a:pt x="9410" y="5626"/>
                  </a:lnTo>
                  <a:lnTo>
                    <a:pt x="9229" y="5710"/>
                  </a:lnTo>
                  <a:lnTo>
                    <a:pt x="9060" y="5767"/>
                  </a:lnTo>
                  <a:lnTo>
                    <a:pt x="8845" y="5767"/>
                  </a:lnTo>
                  <a:lnTo>
                    <a:pt x="8585" y="5739"/>
                  </a:lnTo>
                  <a:lnTo>
                    <a:pt x="8325" y="5654"/>
                  </a:lnTo>
                  <a:lnTo>
                    <a:pt x="8020" y="5513"/>
                  </a:lnTo>
                  <a:lnTo>
                    <a:pt x="7840" y="5442"/>
                  </a:lnTo>
                  <a:lnTo>
                    <a:pt x="7648" y="5385"/>
                  </a:lnTo>
                  <a:lnTo>
                    <a:pt x="7433" y="5329"/>
                  </a:lnTo>
                  <a:lnTo>
                    <a:pt x="7241" y="5301"/>
                  </a:lnTo>
                  <a:lnTo>
                    <a:pt x="6755" y="5301"/>
                  </a:lnTo>
                  <a:lnTo>
                    <a:pt x="6281" y="5329"/>
                  </a:lnTo>
                  <a:lnTo>
                    <a:pt x="5784" y="5385"/>
                  </a:lnTo>
                  <a:lnTo>
                    <a:pt x="5264" y="5498"/>
                  </a:lnTo>
                  <a:lnTo>
                    <a:pt x="4744" y="5597"/>
                  </a:lnTo>
                  <a:lnTo>
                    <a:pt x="4247" y="5739"/>
                  </a:lnTo>
                  <a:lnTo>
                    <a:pt x="4202" y="5894"/>
                  </a:lnTo>
                  <a:lnTo>
                    <a:pt x="4202" y="6191"/>
                  </a:lnTo>
                  <a:lnTo>
                    <a:pt x="4202" y="6545"/>
                  </a:lnTo>
                  <a:lnTo>
                    <a:pt x="4225" y="6954"/>
                  </a:lnTo>
                  <a:lnTo>
                    <a:pt x="4315" y="7930"/>
                  </a:lnTo>
                  <a:lnTo>
                    <a:pt x="4394" y="9018"/>
                  </a:lnTo>
                  <a:lnTo>
                    <a:pt x="4439" y="9570"/>
                  </a:lnTo>
                  <a:lnTo>
                    <a:pt x="4462" y="10107"/>
                  </a:lnTo>
                  <a:lnTo>
                    <a:pt x="4484" y="10630"/>
                  </a:lnTo>
                  <a:lnTo>
                    <a:pt x="4507" y="11082"/>
                  </a:lnTo>
                  <a:lnTo>
                    <a:pt x="4484" y="11520"/>
                  </a:lnTo>
                  <a:lnTo>
                    <a:pt x="4439" y="11874"/>
                  </a:lnTo>
                  <a:lnTo>
                    <a:pt x="4394" y="12029"/>
                  </a:lnTo>
                  <a:lnTo>
                    <a:pt x="4349" y="12171"/>
                  </a:lnTo>
                  <a:lnTo>
                    <a:pt x="4315" y="12284"/>
                  </a:lnTo>
                  <a:lnTo>
                    <a:pt x="4247" y="12354"/>
                  </a:lnTo>
                  <a:close/>
                </a:path>
              </a:pathLst>
            </a:custGeom>
            <a:solidFill>
              <a:srgbClr val="FFFFCC"/>
            </a:solidFill>
            <a:ln w="28575">
              <a:solidFill>
                <a:srgbClr val="000000"/>
              </a:solidFill>
              <a:miter lim="800000"/>
            </a:ln>
          </p:spPr>
          <p:txBody>
            <a:bodyPr vert="horz" wrap="square" lIns="91440" tIns="45720" rIns="91440" bIns="45720" numCol="1" anchor="t" anchorCtr="0" compatLnSpc="1"/>
            <a:lstStyle/>
            <a:p>
              <a:endParaRPr lang="en-US"/>
            </a:p>
          </p:txBody>
        </p:sp>
        <p:sp>
          <p:nvSpPr>
            <p:cNvPr id="1030" name="Puzzle4"/>
            <p:cNvSpPr>
              <a:spLocks noEditPoints="1" noChangeArrowheads="1"/>
            </p:cNvSpPr>
            <p:nvPr/>
          </p:nvSpPr>
          <p:spPr bwMode="auto">
            <a:xfrm>
              <a:off x="2192" y="1719"/>
              <a:ext cx="1072" cy="1763"/>
            </a:xfrm>
            <a:custGeom>
              <a:avLst/>
              <a:gdLst>
                <a:gd name="T0" fmla="*/ 8307 w 21600"/>
                <a:gd name="T1" fmla="*/ 11593 h 21600"/>
                <a:gd name="T2" fmla="*/ 453 w 21600"/>
                <a:gd name="T3" fmla="*/ 16938 h 21600"/>
                <a:gd name="T4" fmla="*/ 11500 w 21600"/>
                <a:gd name="T5" fmla="*/ 21600 h 21600"/>
                <a:gd name="T6" fmla="*/ 20920 w 21600"/>
                <a:gd name="T7" fmla="*/ 16751 h 21600"/>
                <a:gd name="T8" fmla="*/ 13972 w 21600"/>
                <a:gd name="T9" fmla="*/ 10888 h 21600"/>
                <a:gd name="T10" fmla="*/ 21033 w 21600"/>
                <a:gd name="T11" fmla="*/ 4716 h 21600"/>
                <a:gd name="T12" fmla="*/ 11102 w 21600"/>
                <a:gd name="T13" fmla="*/ 11 h 21600"/>
                <a:gd name="T14" fmla="*/ 453 w 21600"/>
                <a:gd name="T15" fmla="*/ 4716 h 21600"/>
                <a:gd name="T16" fmla="*/ 2076 w 21600"/>
                <a:gd name="T17" fmla="*/ 5664 h 21600"/>
                <a:gd name="T18" fmla="*/ 20203 w 21600"/>
                <a:gd name="T19" fmla="*/ 15980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3813" y="10590"/>
                  </a:moveTo>
                  <a:lnTo>
                    <a:pt x="3927" y="10513"/>
                  </a:lnTo>
                  <a:lnTo>
                    <a:pt x="4078" y="10425"/>
                  </a:lnTo>
                  <a:lnTo>
                    <a:pt x="4210" y="10359"/>
                  </a:lnTo>
                  <a:lnTo>
                    <a:pt x="4361" y="10315"/>
                  </a:lnTo>
                  <a:lnTo>
                    <a:pt x="4682" y="10237"/>
                  </a:lnTo>
                  <a:lnTo>
                    <a:pt x="5041" y="10193"/>
                  </a:lnTo>
                  <a:lnTo>
                    <a:pt x="5456" y="10171"/>
                  </a:lnTo>
                  <a:lnTo>
                    <a:pt x="5853" y="10193"/>
                  </a:lnTo>
                  <a:lnTo>
                    <a:pt x="6249" y="10260"/>
                  </a:lnTo>
                  <a:lnTo>
                    <a:pt x="6646" y="10337"/>
                  </a:lnTo>
                  <a:lnTo>
                    <a:pt x="7004" y="10469"/>
                  </a:lnTo>
                  <a:lnTo>
                    <a:pt x="7363" y="10612"/>
                  </a:lnTo>
                  <a:lnTo>
                    <a:pt x="7665" y="10788"/>
                  </a:lnTo>
                  <a:lnTo>
                    <a:pt x="7911" y="10998"/>
                  </a:lnTo>
                  <a:lnTo>
                    <a:pt x="8024" y="11097"/>
                  </a:lnTo>
                  <a:lnTo>
                    <a:pt x="8137" y="11207"/>
                  </a:lnTo>
                  <a:lnTo>
                    <a:pt x="8194" y="11340"/>
                  </a:lnTo>
                  <a:lnTo>
                    <a:pt x="8269" y="11461"/>
                  </a:lnTo>
                  <a:lnTo>
                    <a:pt x="8307" y="11593"/>
                  </a:lnTo>
                  <a:lnTo>
                    <a:pt x="8307" y="11714"/>
                  </a:lnTo>
                  <a:lnTo>
                    <a:pt x="8307" y="11868"/>
                  </a:lnTo>
                  <a:lnTo>
                    <a:pt x="8307" y="12012"/>
                  </a:lnTo>
                  <a:lnTo>
                    <a:pt x="8194" y="12265"/>
                  </a:lnTo>
                  <a:lnTo>
                    <a:pt x="8062" y="12519"/>
                  </a:lnTo>
                  <a:lnTo>
                    <a:pt x="7873" y="12706"/>
                  </a:lnTo>
                  <a:lnTo>
                    <a:pt x="7627" y="12904"/>
                  </a:lnTo>
                  <a:lnTo>
                    <a:pt x="7363" y="13048"/>
                  </a:lnTo>
                  <a:lnTo>
                    <a:pt x="7080" y="13180"/>
                  </a:lnTo>
                  <a:lnTo>
                    <a:pt x="6759" y="13257"/>
                  </a:lnTo>
                  <a:lnTo>
                    <a:pt x="6419" y="13345"/>
                  </a:lnTo>
                  <a:lnTo>
                    <a:pt x="6098" y="13389"/>
                  </a:lnTo>
                  <a:lnTo>
                    <a:pt x="5739" y="13389"/>
                  </a:lnTo>
                  <a:lnTo>
                    <a:pt x="5418" y="13389"/>
                  </a:lnTo>
                  <a:lnTo>
                    <a:pt x="5079" y="13345"/>
                  </a:lnTo>
                  <a:lnTo>
                    <a:pt x="4758" y="13301"/>
                  </a:lnTo>
                  <a:lnTo>
                    <a:pt x="4474" y="13213"/>
                  </a:lnTo>
                  <a:lnTo>
                    <a:pt x="4172" y="13114"/>
                  </a:lnTo>
                  <a:lnTo>
                    <a:pt x="3965" y="12982"/>
                  </a:lnTo>
                  <a:lnTo>
                    <a:pt x="3738" y="12838"/>
                  </a:lnTo>
                  <a:lnTo>
                    <a:pt x="3493" y="12706"/>
                  </a:lnTo>
                  <a:lnTo>
                    <a:pt x="3228" y="12607"/>
                  </a:lnTo>
                  <a:lnTo>
                    <a:pt x="2945" y="12519"/>
                  </a:lnTo>
                  <a:lnTo>
                    <a:pt x="2700" y="12431"/>
                  </a:lnTo>
                  <a:lnTo>
                    <a:pt x="2397" y="12375"/>
                  </a:lnTo>
                  <a:lnTo>
                    <a:pt x="2152" y="12331"/>
                  </a:lnTo>
                  <a:lnTo>
                    <a:pt x="1888" y="12309"/>
                  </a:lnTo>
                  <a:lnTo>
                    <a:pt x="1642" y="12309"/>
                  </a:lnTo>
                  <a:lnTo>
                    <a:pt x="1397" y="12331"/>
                  </a:lnTo>
                  <a:lnTo>
                    <a:pt x="1170" y="12397"/>
                  </a:lnTo>
                  <a:lnTo>
                    <a:pt x="962" y="12453"/>
                  </a:lnTo>
                  <a:lnTo>
                    <a:pt x="774" y="12563"/>
                  </a:lnTo>
                  <a:lnTo>
                    <a:pt x="623" y="12684"/>
                  </a:lnTo>
                  <a:lnTo>
                    <a:pt x="528" y="12838"/>
                  </a:lnTo>
                  <a:lnTo>
                    <a:pt x="453" y="13026"/>
                  </a:lnTo>
                  <a:lnTo>
                    <a:pt x="339" y="13477"/>
                  </a:lnTo>
                  <a:lnTo>
                    <a:pt x="226" y="13984"/>
                  </a:lnTo>
                  <a:lnTo>
                    <a:pt x="151" y="14535"/>
                  </a:lnTo>
                  <a:lnTo>
                    <a:pt x="113" y="15075"/>
                  </a:lnTo>
                  <a:lnTo>
                    <a:pt x="113" y="15626"/>
                  </a:lnTo>
                  <a:lnTo>
                    <a:pt x="151" y="16133"/>
                  </a:lnTo>
                  <a:lnTo>
                    <a:pt x="188" y="16376"/>
                  </a:lnTo>
                  <a:lnTo>
                    <a:pt x="264" y="16585"/>
                  </a:lnTo>
                  <a:lnTo>
                    <a:pt x="339" y="16773"/>
                  </a:lnTo>
                  <a:lnTo>
                    <a:pt x="453" y="16938"/>
                  </a:lnTo>
                  <a:lnTo>
                    <a:pt x="1095" y="16883"/>
                  </a:lnTo>
                  <a:lnTo>
                    <a:pt x="1963" y="16795"/>
                  </a:lnTo>
                  <a:lnTo>
                    <a:pt x="2945" y="16751"/>
                  </a:lnTo>
                  <a:lnTo>
                    <a:pt x="3965" y="16706"/>
                  </a:lnTo>
                  <a:lnTo>
                    <a:pt x="5022" y="16684"/>
                  </a:lnTo>
                  <a:lnTo>
                    <a:pt x="5947" y="16684"/>
                  </a:lnTo>
                  <a:lnTo>
                    <a:pt x="6759" y="16706"/>
                  </a:lnTo>
                  <a:lnTo>
                    <a:pt x="7363" y="16751"/>
                  </a:lnTo>
                  <a:lnTo>
                    <a:pt x="7948" y="16839"/>
                  </a:lnTo>
                  <a:lnTo>
                    <a:pt x="8458" y="16916"/>
                  </a:lnTo>
                  <a:lnTo>
                    <a:pt x="8893" y="17026"/>
                  </a:lnTo>
                  <a:lnTo>
                    <a:pt x="9289" y="17158"/>
                  </a:lnTo>
                  <a:lnTo>
                    <a:pt x="9572" y="17280"/>
                  </a:lnTo>
                  <a:lnTo>
                    <a:pt x="9799" y="17412"/>
                  </a:lnTo>
                  <a:lnTo>
                    <a:pt x="9969" y="17555"/>
                  </a:lnTo>
                  <a:lnTo>
                    <a:pt x="10120" y="17687"/>
                  </a:lnTo>
                  <a:lnTo>
                    <a:pt x="10158" y="17831"/>
                  </a:lnTo>
                  <a:lnTo>
                    <a:pt x="10195" y="17974"/>
                  </a:lnTo>
                  <a:lnTo>
                    <a:pt x="10158" y="18128"/>
                  </a:lnTo>
                  <a:lnTo>
                    <a:pt x="10082" y="18271"/>
                  </a:lnTo>
                  <a:lnTo>
                    <a:pt x="9969" y="18426"/>
                  </a:lnTo>
                  <a:lnTo>
                    <a:pt x="9837" y="18569"/>
                  </a:lnTo>
                  <a:lnTo>
                    <a:pt x="9648" y="18701"/>
                  </a:lnTo>
                  <a:lnTo>
                    <a:pt x="9440" y="18822"/>
                  </a:lnTo>
                  <a:lnTo>
                    <a:pt x="9213" y="18999"/>
                  </a:lnTo>
                  <a:lnTo>
                    <a:pt x="9044" y="19186"/>
                  </a:lnTo>
                  <a:lnTo>
                    <a:pt x="8893" y="19395"/>
                  </a:lnTo>
                  <a:lnTo>
                    <a:pt x="8817" y="19627"/>
                  </a:lnTo>
                  <a:lnTo>
                    <a:pt x="8779" y="19858"/>
                  </a:lnTo>
                  <a:lnTo>
                    <a:pt x="8779" y="20112"/>
                  </a:lnTo>
                  <a:lnTo>
                    <a:pt x="8855" y="20354"/>
                  </a:lnTo>
                  <a:lnTo>
                    <a:pt x="8968" y="20586"/>
                  </a:lnTo>
                  <a:lnTo>
                    <a:pt x="9138" y="20817"/>
                  </a:lnTo>
                  <a:lnTo>
                    <a:pt x="9365" y="21026"/>
                  </a:lnTo>
                  <a:lnTo>
                    <a:pt x="9610" y="21192"/>
                  </a:lnTo>
                  <a:lnTo>
                    <a:pt x="9950" y="21368"/>
                  </a:lnTo>
                  <a:lnTo>
                    <a:pt x="10120" y="21445"/>
                  </a:lnTo>
                  <a:lnTo>
                    <a:pt x="10346" y="21511"/>
                  </a:lnTo>
                  <a:lnTo>
                    <a:pt x="10516" y="21555"/>
                  </a:lnTo>
                  <a:lnTo>
                    <a:pt x="10743" y="21600"/>
                  </a:lnTo>
                  <a:lnTo>
                    <a:pt x="10988" y="21644"/>
                  </a:lnTo>
                  <a:lnTo>
                    <a:pt x="11215" y="21666"/>
                  </a:lnTo>
                  <a:lnTo>
                    <a:pt x="11498" y="21666"/>
                  </a:lnTo>
                  <a:lnTo>
                    <a:pt x="11762" y="21666"/>
                  </a:lnTo>
                  <a:lnTo>
                    <a:pt x="12253" y="21644"/>
                  </a:lnTo>
                  <a:lnTo>
                    <a:pt x="12763" y="21577"/>
                  </a:lnTo>
                  <a:lnTo>
                    <a:pt x="13197" y="21467"/>
                  </a:lnTo>
                  <a:lnTo>
                    <a:pt x="13556" y="21346"/>
                  </a:lnTo>
                  <a:lnTo>
                    <a:pt x="13896" y="21192"/>
                  </a:lnTo>
                  <a:lnTo>
                    <a:pt x="14179" y="21026"/>
                  </a:lnTo>
                  <a:lnTo>
                    <a:pt x="14444" y="20839"/>
                  </a:lnTo>
                  <a:lnTo>
                    <a:pt x="14576" y="20641"/>
                  </a:lnTo>
                  <a:lnTo>
                    <a:pt x="14727" y="20431"/>
                  </a:lnTo>
                  <a:lnTo>
                    <a:pt x="14765" y="20200"/>
                  </a:lnTo>
                  <a:lnTo>
                    <a:pt x="14802" y="19991"/>
                  </a:lnTo>
                  <a:lnTo>
                    <a:pt x="14727" y="19759"/>
                  </a:lnTo>
                  <a:lnTo>
                    <a:pt x="14613" y="19550"/>
                  </a:lnTo>
                  <a:lnTo>
                    <a:pt x="14444" y="19307"/>
                  </a:lnTo>
                  <a:lnTo>
                    <a:pt x="14217" y="19098"/>
                  </a:lnTo>
                  <a:lnTo>
                    <a:pt x="13934" y="18911"/>
                  </a:lnTo>
                  <a:lnTo>
                    <a:pt x="13669" y="18745"/>
                  </a:lnTo>
                  <a:lnTo>
                    <a:pt x="13462" y="18547"/>
                  </a:lnTo>
                  <a:lnTo>
                    <a:pt x="13311" y="18337"/>
                  </a:lnTo>
                  <a:lnTo>
                    <a:pt x="13197" y="18150"/>
                  </a:lnTo>
                  <a:lnTo>
                    <a:pt x="13122" y="17941"/>
                  </a:lnTo>
                  <a:lnTo>
                    <a:pt x="13122" y="17720"/>
                  </a:lnTo>
                  <a:lnTo>
                    <a:pt x="13122" y="17533"/>
                  </a:lnTo>
                  <a:lnTo>
                    <a:pt x="13197" y="17346"/>
                  </a:lnTo>
                  <a:lnTo>
                    <a:pt x="13273" y="17158"/>
                  </a:lnTo>
                  <a:lnTo>
                    <a:pt x="13386" y="16982"/>
                  </a:lnTo>
                  <a:lnTo>
                    <a:pt x="13537" y="16839"/>
                  </a:lnTo>
                  <a:lnTo>
                    <a:pt x="13707" y="16706"/>
                  </a:lnTo>
                  <a:lnTo>
                    <a:pt x="13896" y="16607"/>
                  </a:lnTo>
                  <a:lnTo>
                    <a:pt x="14104" y="16519"/>
                  </a:lnTo>
                  <a:lnTo>
                    <a:pt x="14330" y="16453"/>
                  </a:lnTo>
                  <a:lnTo>
                    <a:pt x="14538" y="16431"/>
                  </a:lnTo>
                  <a:lnTo>
                    <a:pt x="14897" y="16453"/>
                  </a:lnTo>
                  <a:lnTo>
                    <a:pt x="15406" y="16497"/>
                  </a:lnTo>
                  <a:lnTo>
                    <a:pt x="16105" y="16541"/>
                  </a:lnTo>
                  <a:lnTo>
                    <a:pt x="16898" y="16607"/>
                  </a:lnTo>
                  <a:lnTo>
                    <a:pt x="17804" y="16651"/>
                  </a:lnTo>
                  <a:lnTo>
                    <a:pt x="18786" y="16684"/>
                  </a:lnTo>
                  <a:lnTo>
                    <a:pt x="19844" y="16728"/>
                  </a:lnTo>
                  <a:lnTo>
                    <a:pt x="20920" y="16751"/>
                  </a:lnTo>
                  <a:lnTo>
                    <a:pt x="21109" y="16497"/>
                  </a:lnTo>
                  <a:lnTo>
                    <a:pt x="21241" y="16222"/>
                  </a:lnTo>
                  <a:lnTo>
                    <a:pt x="21392" y="15946"/>
                  </a:lnTo>
                  <a:lnTo>
                    <a:pt x="21467" y="15648"/>
                  </a:lnTo>
                  <a:lnTo>
                    <a:pt x="21543" y="15351"/>
                  </a:lnTo>
                  <a:lnTo>
                    <a:pt x="21618" y="15042"/>
                  </a:lnTo>
                  <a:lnTo>
                    <a:pt x="21618" y="14745"/>
                  </a:lnTo>
                  <a:lnTo>
                    <a:pt x="21618" y="14447"/>
                  </a:lnTo>
                  <a:lnTo>
                    <a:pt x="21618" y="14150"/>
                  </a:lnTo>
                  <a:lnTo>
                    <a:pt x="21581" y="13852"/>
                  </a:lnTo>
                  <a:lnTo>
                    <a:pt x="21505" y="13577"/>
                  </a:lnTo>
                  <a:lnTo>
                    <a:pt x="21430" y="13301"/>
                  </a:lnTo>
                  <a:lnTo>
                    <a:pt x="21354" y="13048"/>
                  </a:lnTo>
                  <a:lnTo>
                    <a:pt x="21241" y="12816"/>
                  </a:lnTo>
                  <a:lnTo>
                    <a:pt x="21146" y="12607"/>
                  </a:lnTo>
                  <a:lnTo>
                    <a:pt x="21033" y="12431"/>
                  </a:lnTo>
                  <a:lnTo>
                    <a:pt x="20920" y="12265"/>
                  </a:lnTo>
                  <a:lnTo>
                    <a:pt x="20769" y="12144"/>
                  </a:lnTo>
                  <a:lnTo>
                    <a:pt x="20637" y="12034"/>
                  </a:lnTo>
                  <a:lnTo>
                    <a:pt x="20486" y="11946"/>
                  </a:lnTo>
                  <a:lnTo>
                    <a:pt x="20297" y="11891"/>
                  </a:lnTo>
                  <a:lnTo>
                    <a:pt x="20165" y="11846"/>
                  </a:lnTo>
                  <a:lnTo>
                    <a:pt x="19976" y="11824"/>
                  </a:lnTo>
                  <a:lnTo>
                    <a:pt x="19806" y="11802"/>
                  </a:lnTo>
                  <a:lnTo>
                    <a:pt x="19390" y="11824"/>
                  </a:lnTo>
                  <a:lnTo>
                    <a:pt x="18956" y="11891"/>
                  </a:lnTo>
                  <a:lnTo>
                    <a:pt x="18503" y="11968"/>
                  </a:lnTo>
                  <a:lnTo>
                    <a:pt x="17993" y="12078"/>
                  </a:lnTo>
                  <a:lnTo>
                    <a:pt x="17653" y="12144"/>
                  </a:lnTo>
                  <a:lnTo>
                    <a:pt x="17332" y="12199"/>
                  </a:lnTo>
                  <a:lnTo>
                    <a:pt x="17049" y="12221"/>
                  </a:lnTo>
                  <a:lnTo>
                    <a:pt x="16747" y="12243"/>
                  </a:lnTo>
                  <a:lnTo>
                    <a:pt x="16464" y="12243"/>
                  </a:lnTo>
                  <a:lnTo>
                    <a:pt x="16218" y="12243"/>
                  </a:lnTo>
                  <a:lnTo>
                    <a:pt x="15992" y="12221"/>
                  </a:lnTo>
                  <a:lnTo>
                    <a:pt x="15746" y="12199"/>
                  </a:lnTo>
                  <a:lnTo>
                    <a:pt x="15520" y="12155"/>
                  </a:lnTo>
                  <a:lnTo>
                    <a:pt x="15350" y="12122"/>
                  </a:lnTo>
                  <a:lnTo>
                    <a:pt x="15161" y="12056"/>
                  </a:lnTo>
                  <a:lnTo>
                    <a:pt x="14972" y="11990"/>
                  </a:lnTo>
                  <a:lnTo>
                    <a:pt x="14689" y="11846"/>
                  </a:lnTo>
                  <a:lnTo>
                    <a:pt x="14444" y="11670"/>
                  </a:lnTo>
                  <a:lnTo>
                    <a:pt x="14255" y="11483"/>
                  </a:lnTo>
                  <a:lnTo>
                    <a:pt x="14104" y="11295"/>
                  </a:lnTo>
                  <a:lnTo>
                    <a:pt x="14028" y="11086"/>
                  </a:lnTo>
                  <a:lnTo>
                    <a:pt x="13972" y="10888"/>
                  </a:lnTo>
                  <a:lnTo>
                    <a:pt x="13972" y="10700"/>
                  </a:lnTo>
                  <a:lnTo>
                    <a:pt x="14009" y="10513"/>
                  </a:lnTo>
                  <a:lnTo>
                    <a:pt x="14066" y="10359"/>
                  </a:lnTo>
                  <a:lnTo>
                    <a:pt x="14179" y="10215"/>
                  </a:lnTo>
                  <a:lnTo>
                    <a:pt x="14406" y="10006"/>
                  </a:lnTo>
                  <a:lnTo>
                    <a:pt x="14651" y="9830"/>
                  </a:lnTo>
                  <a:lnTo>
                    <a:pt x="14878" y="9686"/>
                  </a:lnTo>
                  <a:lnTo>
                    <a:pt x="15123" y="9554"/>
                  </a:lnTo>
                  <a:lnTo>
                    <a:pt x="15350" y="9477"/>
                  </a:lnTo>
                  <a:lnTo>
                    <a:pt x="15558" y="9411"/>
                  </a:lnTo>
                  <a:lnTo>
                    <a:pt x="15803" y="9345"/>
                  </a:lnTo>
                  <a:lnTo>
                    <a:pt x="16030" y="9323"/>
                  </a:lnTo>
                  <a:lnTo>
                    <a:pt x="16256" y="9301"/>
                  </a:lnTo>
                  <a:lnTo>
                    <a:pt x="16464" y="9323"/>
                  </a:lnTo>
                  <a:lnTo>
                    <a:pt x="16690" y="9345"/>
                  </a:lnTo>
                  <a:lnTo>
                    <a:pt x="16898" y="9367"/>
                  </a:lnTo>
                  <a:lnTo>
                    <a:pt x="17332" y="9477"/>
                  </a:lnTo>
                  <a:lnTo>
                    <a:pt x="17767" y="9598"/>
                  </a:lnTo>
                  <a:lnTo>
                    <a:pt x="18163" y="9731"/>
                  </a:lnTo>
                  <a:lnTo>
                    <a:pt x="18597" y="9874"/>
                  </a:lnTo>
                  <a:lnTo>
                    <a:pt x="18994" y="10006"/>
                  </a:lnTo>
                  <a:lnTo>
                    <a:pt x="19428" y="10083"/>
                  </a:lnTo>
                  <a:lnTo>
                    <a:pt x="19617" y="10127"/>
                  </a:lnTo>
                  <a:lnTo>
                    <a:pt x="19844" y="10149"/>
                  </a:lnTo>
                  <a:lnTo>
                    <a:pt x="20013" y="10149"/>
                  </a:lnTo>
                  <a:lnTo>
                    <a:pt x="20240" y="10127"/>
                  </a:lnTo>
                  <a:lnTo>
                    <a:pt x="20410" y="10105"/>
                  </a:lnTo>
                  <a:lnTo>
                    <a:pt x="20637" y="10061"/>
                  </a:lnTo>
                  <a:lnTo>
                    <a:pt x="20844" y="9984"/>
                  </a:lnTo>
                  <a:lnTo>
                    <a:pt x="21033" y="9896"/>
                  </a:lnTo>
                  <a:lnTo>
                    <a:pt x="21146" y="9830"/>
                  </a:lnTo>
                  <a:lnTo>
                    <a:pt x="21203" y="9753"/>
                  </a:lnTo>
                  <a:lnTo>
                    <a:pt x="21279" y="9642"/>
                  </a:lnTo>
                  <a:lnTo>
                    <a:pt x="21354" y="9521"/>
                  </a:lnTo>
                  <a:lnTo>
                    <a:pt x="21430" y="9246"/>
                  </a:lnTo>
                  <a:lnTo>
                    <a:pt x="21430" y="8904"/>
                  </a:lnTo>
                  <a:lnTo>
                    <a:pt x="21430" y="8540"/>
                  </a:lnTo>
                  <a:lnTo>
                    <a:pt x="21392" y="8144"/>
                  </a:lnTo>
                  <a:lnTo>
                    <a:pt x="21354" y="7714"/>
                  </a:lnTo>
                  <a:lnTo>
                    <a:pt x="21279" y="7295"/>
                  </a:lnTo>
                  <a:lnTo>
                    <a:pt x="21146" y="6446"/>
                  </a:lnTo>
                  <a:lnTo>
                    <a:pt x="20995" y="5686"/>
                  </a:lnTo>
                  <a:lnTo>
                    <a:pt x="20958" y="5366"/>
                  </a:lnTo>
                  <a:lnTo>
                    <a:pt x="20958" y="5091"/>
                  </a:lnTo>
                  <a:lnTo>
                    <a:pt x="20958" y="4860"/>
                  </a:lnTo>
                  <a:lnTo>
                    <a:pt x="21033" y="4716"/>
                  </a:lnTo>
                  <a:lnTo>
                    <a:pt x="20637" y="4860"/>
                  </a:lnTo>
                  <a:lnTo>
                    <a:pt x="20127" y="4992"/>
                  </a:lnTo>
                  <a:lnTo>
                    <a:pt x="19617" y="5069"/>
                  </a:lnTo>
                  <a:lnTo>
                    <a:pt x="19032" y="5157"/>
                  </a:lnTo>
                  <a:lnTo>
                    <a:pt x="18465" y="5201"/>
                  </a:lnTo>
                  <a:lnTo>
                    <a:pt x="17842" y="5245"/>
                  </a:lnTo>
                  <a:lnTo>
                    <a:pt x="17219" y="5267"/>
                  </a:lnTo>
                  <a:lnTo>
                    <a:pt x="16615" y="5267"/>
                  </a:lnTo>
                  <a:lnTo>
                    <a:pt x="15992" y="5245"/>
                  </a:lnTo>
                  <a:lnTo>
                    <a:pt x="15369" y="5201"/>
                  </a:lnTo>
                  <a:lnTo>
                    <a:pt x="14840" y="5157"/>
                  </a:lnTo>
                  <a:lnTo>
                    <a:pt x="14293" y="5091"/>
                  </a:lnTo>
                  <a:lnTo>
                    <a:pt x="13783" y="5014"/>
                  </a:lnTo>
                  <a:lnTo>
                    <a:pt x="13386" y="4926"/>
                  </a:lnTo>
                  <a:lnTo>
                    <a:pt x="13027" y="4815"/>
                  </a:lnTo>
                  <a:lnTo>
                    <a:pt x="12725" y="4716"/>
                  </a:lnTo>
                  <a:lnTo>
                    <a:pt x="12480" y="4606"/>
                  </a:lnTo>
                  <a:lnTo>
                    <a:pt x="12291" y="4496"/>
                  </a:lnTo>
                  <a:lnTo>
                    <a:pt x="12197" y="4397"/>
                  </a:lnTo>
                  <a:lnTo>
                    <a:pt x="12083" y="4286"/>
                  </a:lnTo>
                  <a:lnTo>
                    <a:pt x="12046" y="4187"/>
                  </a:lnTo>
                  <a:lnTo>
                    <a:pt x="12008" y="4077"/>
                  </a:lnTo>
                  <a:lnTo>
                    <a:pt x="12046" y="3967"/>
                  </a:lnTo>
                  <a:lnTo>
                    <a:pt x="12121" y="3868"/>
                  </a:lnTo>
                  <a:lnTo>
                    <a:pt x="12197" y="3735"/>
                  </a:lnTo>
                  <a:lnTo>
                    <a:pt x="12291" y="3614"/>
                  </a:lnTo>
                  <a:lnTo>
                    <a:pt x="12442" y="3482"/>
                  </a:lnTo>
                  <a:lnTo>
                    <a:pt x="12631" y="3361"/>
                  </a:lnTo>
                  <a:lnTo>
                    <a:pt x="13065" y="3085"/>
                  </a:lnTo>
                  <a:lnTo>
                    <a:pt x="13537" y="2766"/>
                  </a:lnTo>
                  <a:lnTo>
                    <a:pt x="13783" y="2578"/>
                  </a:lnTo>
                  <a:lnTo>
                    <a:pt x="13934" y="2380"/>
                  </a:lnTo>
                  <a:lnTo>
                    <a:pt x="14028" y="2171"/>
                  </a:lnTo>
                  <a:lnTo>
                    <a:pt x="14104" y="1961"/>
                  </a:lnTo>
                  <a:lnTo>
                    <a:pt x="14104" y="1730"/>
                  </a:lnTo>
                  <a:lnTo>
                    <a:pt x="14066" y="1498"/>
                  </a:lnTo>
                  <a:lnTo>
                    <a:pt x="13972" y="1267"/>
                  </a:lnTo>
                  <a:lnTo>
                    <a:pt x="13820" y="1057"/>
                  </a:lnTo>
                  <a:lnTo>
                    <a:pt x="13594" y="837"/>
                  </a:lnTo>
                  <a:lnTo>
                    <a:pt x="13386" y="628"/>
                  </a:lnTo>
                  <a:lnTo>
                    <a:pt x="13103" y="462"/>
                  </a:lnTo>
                  <a:lnTo>
                    <a:pt x="12763" y="308"/>
                  </a:lnTo>
                  <a:lnTo>
                    <a:pt x="12404" y="187"/>
                  </a:lnTo>
                  <a:lnTo>
                    <a:pt x="12008" y="77"/>
                  </a:lnTo>
                  <a:lnTo>
                    <a:pt x="11574" y="33"/>
                  </a:lnTo>
                  <a:lnTo>
                    <a:pt x="11102" y="11"/>
                  </a:lnTo>
                  <a:lnTo>
                    <a:pt x="10667" y="11"/>
                  </a:lnTo>
                  <a:lnTo>
                    <a:pt x="10233" y="77"/>
                  </a:lnTo>
                  <a:lnTo>
                    <a:pt x="9837" y="187"/>
                  </a:lnTo>
                  <a:lnTo>
                    <a:pt x="9440" y="286"/>
                  </a:lnTo>
                  <a:lnTo>
                    <a:pt x="9062" y="462"/>
                  </a:lnTo>
                  <a:lnTo>
                    <a:pt x="8741" y="628"/>
                  </a:lnTo>
                  <a:lnTo>
                    <a:pt x="8458" y="815"/>
                  </a:lnTo>
                  <a:lnTo>
                    <a:pt x="8232" y="1035"/>
                  </a:lnTo>
                  <a:lnTo>
                    <a:pt x="8062" y="1245"/>
                  </a:lnTo>
                  <a:lnTo>
                    <a:pt x="7911" y="1476"/>
                  </a:lnTo>
                  <a:lnTo>
                    <a:pt x="7835" y="1708"/>
                  </a:lnTo>
                  <a:lnTo>
                    <a:pt x="7797" y="1961"/>
                  </a:lnTo>
                  <a:lnTo>
                    <a:pt x="7835" y="2193"/>
                  </a:lnTo>
                  <a:lnTo>
                    <a:pt x="7948" y="2402"/>
                  </a:lnTo>
                  <a:lnTo>
                    <a:pt x="8062" y="2534"/>
                  </a:lnTo>
                  <a:lnTo>
                    <a:pt x="8175" y="2644"/>
                  </a:lnTo>
                  <a:lnTo>
                    <a:pt x="8269" y="2744"/>
                  </a:lnTo>
                  <a:lnTo>
                    <a:pt x="8420" y="2832"/>
                  </a:lnTo>
                  <a:lnTo>
                    <a:pt x="8704" y="3019"/>
                  </a:lnTo>
                  <a:lnTo>
                    <a:pt x="8968" y="3206"/>
                  </a:lnTo>
                  <a:lnTo>
                    <a:pt x="9138" y="3405"/>
                  </a:lnTo>
                  <a:lnTo>
                    <a:pt x="9327" y="3570"/>
                  </a:lnTo>
                  <a:lnTo>
                    <a:pt x="9440" y="3735"/>
                  </a:lnTo>
                  <a:lnTo>
                    <a:pt x="9516" y="3890"/>
                  </a:lnTo>
                  <a:lnTo>
                    <a:pt x="9534" y="4033"/>
                  </a:lnTo>
                  <a:lnTo>
                    <a:pt x="9534" y="4165"/>
                  </a:lnTo>
                  <a:lnTo>
                    <a:pt x="9516" y="4286"/>
                  </a:lnTo>
                  <a:lnTo>
                    <a:pt x="9440" y="4397"/>
                  </a:lnTo>
                  <a:lnTo>
                    <a:pt x="9327" y="4496"/>
                  </a:lnTo>
                  <a:lnTo>
                    <a:pt x="9176" y="4562"/>
                  </a:lnTo>
                  <a:lnTo>
                    <a:pt x="9006" y="4628"/>
                  </a:lnTo>
                  <a:lnTo>
                    <a:pt x="8779" y="4694"/>
                  </a:lnTo>
                  <a:lnTo>
                    <a:pt x="8534" y="4716"/>
                  </a:lnTo>
                  <a:lnTo>
                    <a:pt x="8232" y="4716"/>
                  </a:lnTo>
                  <a:lnTo>
                    <a:pt x="7118" y="4738"/>
                  </a:lnTo>
                  <a:lnTo>
                    <a:pt x="5947" y="4771"/>
                  </a:lnTo>
                  <a:lnTo>
                    <a:pt x="4795" y="4815"/>
                  </a:lnTo>
                  <a:lnTo>
                    <a:pt x="3681" y="4860"/>
                  </a:lnTo>
                  <a:lnTo>
                    <a:pt x="2662" y="4882"/>
                  </a:lnTo>
                  <a:lnTo>
                    <a:pt x="1755" y="4882"/>
                  </a:lnTo>
                  <a:lnTo>
                    <a:pt x="1359" y="4860"/>
                  </a:lnTo>
                  <a:lnTo>
                    <a:pt x="981" y="4837"/>
                  </a:lnTo>
                  <a:lnTo>
                    <a:pt x="698" y="4771"/>
                  </a:lnTo>
                  <a:lnTo>
                    <a:pt x="453" y="4716"/>
                  </a:lnTo>
                  <a:lnTo>
                    <a:pt x="453" y="5322"/>
                  </a:lnTo>
                  <a:lnTo>
                    <a:pt x="453" y="6083"/>
                  </a:lnTo>
                  <a:lnTo>
                    <a:pt x="453" y="6909"/>
                  </a:lnTo>
                  <a:lnTo>
                    <a:pt x="453" y="7780"/>
                  </a:lnTo>
                  <a:lnTo>
                    <a:pt x="453" y="8606"/>
                  </a:lnTo>
                  <a:lnTo>
                    <a:pt x="453" y="9345"/>
                  </a:lnTo>
                  <a:lnTo>
                    <a:pt x="453" y="9918"/>
                  </a:lnTo>
                  <a:lnTo>
                    <a:pt x="453" y="10282"/>
                  </a:lnTo>
                  <a:lnTo>
                    <a:pt x="490" y="10381"/>
                  </a:lnTo>
                  <a:lnTo>
                    <a:pt x="547" y="10491"/>
                  </a:lnTo>
                  <a:lnTo>
                    <a:pt x="660" y="10590"/>
                  </a:lnTo>
                  <a:lnTo>
                    <a:pt x="811" y="10700"/>
                  </a:lnTo>
                  <a:lnTo>
                    <a:pt x="981" y="10811"/>
                  </a:lnTo>
                  <a:lnTo>
                    <a:pt x="1208" y="10888"/>
                  </a:lnTo>
                  <a:lnTo>
                    <a:pt x="1453" y="10954"/>
                  </a:lnTo>
                  <a:lnTo>
                    <a:pt x="1718" y="11020"/>
                  </a:lnTo>
                  <a:lnTo>
                    <a:pt x="1963" y="11064"/>
                  </a:lnTo>
                  <a:lnTo>
                    <a:pt x="2265" y="11086"/>
                  </a:lnTo>
                  <a:lnTo>
                    <a:pt x="2548" y="11064"/>
                  </a:lnTo>
                  <a:lnTo>
                    <a:pt x="2794" y="11042"/>
                  </a:lnTo>
                  <a:lnTo>
                    <a:pt x="3096" y="10976"/>
                  </a:lnTo>
                  <a:lnTo>
                    <a:pt x="3341" y="10888"/>
                  </a:lnTo>
                  <a:lnTo>
                    <a:pt x="3606" y="10766"/>
                  </a:lnTo>
                  <a:lnTo>
                    <a:pt x="3813" y="10590"/>
                  </a:lnTo>
                  <a:close/>
                </a:path>
              </a:pathLst>
            </a:custGeom>
            <a:solidFill>
              <a:srgbClr val="D8EBB3"/>
            </a:solidFill>
            <a:ln w="28575">
              <a:solidFill>
                <a:srgbClr val="000000"/>
              </a:solidFill>
              <a:miter lim="800000"/>
            </a:ln>
          </p:spPr>
          <p:txBody>
            <a:bodyPr vert="horz" wrap="square" lIns="91440" tIns="45720" rIns="91440" bIns="45720" numCol="1" anchor="t" anchorCtr="0" compatLnSpc="1"/>
            <a:lstStyle/>
            <a:p>
              <a:endParaRPr lang="en-US"/>
            </a:p>
          </p:txBody>
        </p:sp>
        <p:sp>
          <p:nvSpPr>
            <p:cNvPr id="1031" name="Puzzle1"/>
            <p:cNvSpPr>
              <a:spLocks noEditPoints="1" noChangeArrowheads="1"/>
            </p:cNvSpPr>
            <p:nvPr/>
          </p:nvSpPr>
          <p:spPr bwMode="auto">
            <a:xfrm>
              <a:off x="1824" y="1091"/>
              <a:ext cx="1800" cy="1051"/>
            </a:xfrm>
            <a:custGeom>
              <a:avLst/>
              <a:gdLst>
                <a:gd name="T0" fmla="*/ 16740 w 21600"/>
                <a:gd name="T1" fmla="*/ 21078 h 21600"/>
                <a:gd name="T2" fmla="*/ 16976 w 21600"/>
                <a:gd name="T3" fmla="*/ 521 h 21600"/>
                <a:gd name="T4" fmla="*/ 4725 w 21600"/>
                <a:gd name="T5" fmla="*/ 856 h 21600"/>
                <a:gd name="T6" fmla="*/ 5040 w 21600"/>
                <a:gd name="T7" fmla="*/ 21004 h 21600"/>
                <a:gd name="T8" fmla="*/ 10811 w 21600"/>
                <a:gd name="T9" fmla="*/ 12885 h 21600"/>
                <a:gd name="T10" fmla="*/ 10845 w 21600"/>
                <a:gd name="T11" fmla="*/ 8714 h 21600"/>
                <a:gd name="T12" fmla="*/ 21600 w 21600"/>
                <a:gd name="T13" fmla="*/ 10000 h 21600"/>
                <a:gd name="T14" fmla="*/ 56 w 21600"/>
                <a:gd name="T15" fmla="*/ 10000 h 21600"/>
                <a:gd name="T16" fmla="*/ 6086 w 21600"/>
                <a:gd name="T17" fmla="*/ 2569 h 21600"/>
                <a:gd name="T18" fmla="*/ 16132 w 21600"/>
                <a:gd name="T19" fmla="*/ 19552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9360" y="20836"/>
                  </a:moveTo>
                  <a:lnTo>
                    <a:pt x="9528" y="20836"/>
                  </a:lnTo>
                  <a:lnTo>
                    <a:pt x="9686" y="20762"/>
                  </a:lnTo>
                  <a:lnTo>
                    <a:pt x="9810" y="20687"/>
                  </a:lnTo>
                  <a:lnTo>
                    <a:pt x="9922" y="20575"/>
                  </a:lnTo>
                  <a:lnTo>
                    <a:pt x="10012" y="20426"/>
                  </a:lnTo>
                  <a:lnTo>
                    <a:pt x="10068" y="20296"/>
                  </a:lnTo>
                  <a:lnTo>
                    <a:pt x="10113" y="20110"/>
                  </a:lnTo>
                  <a:lnTo>
                    <a:pt x="10136" y="19905"/>
                  </a:lnTo>
                  <a:lnTo>
                    <a:pt x="10136" y="19682"/>
                  </a:lnTo>
                  <a:lnTo>
                    <a:pt x="10113" y="19440"/>
                  </a:lnTo>
                  <a:lnTo>
                    <a:pt x="10068" y="19142"/>
                  </a:lnTo>
                  <a:lnTo>
                    <a:pt x="10012" y="18900"/>
                  </a:lnTo>
                  <a:lnTo>
                    <a:pt x="9900" y="18620"/>
                  </a:lnTo>
                  <a:lnTo>
                    <a:pt x="9787" y="18285"/>
                  </a:lnTo>
                  <a:lnTo>
                    <a:pt x="9641" y="17968"/>
                  </a:lnTo>
                  <a:lnTo>
                    <a:pt x="9472" y="17652"/>
                  </a:lnTo>
                  <a:lnTo>
                    <a:pt x="9382" y="17466"/>
                  </a:lnTo>
                  <a:lnTo>
                    <a:pt x="9315" y="17298"/>
                  </a:lnTo>
                  <a:lnTo>
                    <a:pt x="9258" y="17112"/>
                  </a:lnTo>
                  <a:lnTo>
                    <a:pt x="9191" y="16926"/>
                  </a:lnTo>
                  <a:lnTo>
                    <a:pt x="9123" y="16535"/>
                  </a:lnTo>
                  <a:lnTo>
                    <a:pt x="9101" y="16144"/>
                  </a:lnTo>
                  <a:lnTo>
                    <a:pt x="9101" y="15753"/>
                  </a:lnTo>
                  <a:lnTo>
                    <a:pt x="9168" y="15362"/>
                  </a:lnTo>
                  <a:lnTo>
                    <a:pt x="9236" y="14971"/>
                  </a:lnTo>
                  <a:lnTo>
                    <a:pt x="9360" y="14580"/>
                  </a:lnTo>
                  <a:lnTo>
                    <a:pt x="9495" y="14244"/>
                  </a:lnTo>
                  <a:lnTo>
                    <a:pt x="9663" y="13891"/>
                  </a:lnTo>
                  <a:lnTo>
                    <a:pt x="9855" y="13611"/>
                  </a:lnTo>
                  <a:lnTo>
                    <a:pt x="10068" y="13351"/>
                  </a:lnTo>
                  <a:lnTo>
                    <a:pt x="10293" y="13146"/>
                  </a:lnTo>
                  <a:lnTo>
                    <a:pt x="10552" y="12997"/>
                  </a:lnTo>
                  <a:lnTo>
                    <a:pt x="10811" y="12885"/>
                  </a:lnTo>
                  <a:lnTo>
                    <a:pt x="11069" y="12866"/>
                  </a:lnTo>
                  <a:lnTo>
                    <a:pt x="11351" y="12885"/>
                  </a:lnTo>
                  <a:lnTo>
                    <a:pt x="11610" y="12997"/>
                  </a:lnTo>
                  <a:lnTo>
                    <a:pt x="11846" y="13183"/>
                  </a:lnTo>
                  <a:lnTo>
                    <a:pt x="12060" y="13388"/>
                  </a:lnTo>
                  <a:lnTo>
                    <a:pt x="12251" y="13648"/>
                  </a:lnTo>
                  <a:lnTo>
                    <a:pt x="12419" y="13928"/>
                  </a:lnTo>
                  <a:lnTo>
                    <a:pt x="12555" y="14244"/>
                  </a:lnTo>
                  <a:lnTo>
                    <a:pt x="12690" y="14617"/>
                  </a:lnTo>
                  <a:lnTo>
                    <a:pt x="12768" y="15008"/>
                  </a:lnTo>
                  <a:lnTo>
                    <a:pt x="12836" y="15399"/>
                  </a:lnTo>
                  <a:lnTo>
                    <a:pt x="12858" y="15753"/>
                  </a:lnTo>
                  <a:lnTo>
                    <a:pt x="12858" y="16144"/>
                  </a:lnTo>
                  <a:lnTo>
                    <a:pt x="12813" y="16535"/>
                  </a:lnTo>
                  <a:lnTo>
                    <a:pt x="12746" y="16888"/>
                  </a:lnTo>
                  <a:lnTo>
                    <a:pt x="12667" y="17224"/>
                  </a:lnTo>
                  <a:lnTo>
                    <a:pt x="12510" y="17503"/>
                  </a:lnTo>
                  <a:lnTo>
                    <a:pt x="12228" y="18043"/>
                  </a:lnTo>
                  <a:lnTo>
                    <a:pt x="11970" y="18546"/>
                  </a:lnTo>
                  <a:lnTo>
                    <a:pt x="11868" y="18751"/>
                  </a:lnTo>
                  <a:lnTo>
                    <a:pt x="11778" y="18974"/>
                  </a:lnTo>
                  <a:lnTo>
                    <a:pt x="11711" y="19179"/>
                  </a:lnTo>
                  <a:lnTo>
                    <a:pt x="11666" y="19365"/>
                  </a:lnTo>
                  <a:lnTo>
                    <a:pt x="11632" y="19570"/>
                  </a:lnTo>
                  <a:lnTo>
                    <a:pt x="11632" y="19756"/>
                  </a:lnTo>
                  <a:lnTo>
                    <a:pt x="11632" y="19942"/>
                  </a:lnTo>
                  <a:lnTo>
                    <a:pt x="11643" y="20110"/>
                  </a:lnTo>
                  <a:lnTo>
                    <a:pt x="11711" y="20296"/>
                  </a:lnTo>
                  <a:lnTo>
                    <a:pt x="11801" y="20464"/>
                  </a:lnTo>
                  <a:lnTo>
                    <a:pt x="11891" y="20650"/>
                  </a:lnTo>
                  <a:lnTo>
                    <a:pt x="12037" y="20836"/>
                  </a:lnTo>
                  <a:lnTo>
                    <a:pt x="12206" y="21004"/>
                  </a:lnTo>
                  <a:lnTo>
                    <a:pt x="12419" y="21190"/>
                  </a:lnTo>
                  <a:lnTo>
                    <a:pt x="12667" y="21320"/>
                  </a:lnTo>
                  <a:lnTo>
                    <a:pt x="12960" y="21432"/>
                  </a:lnTo>
                  <a:lnTo>
                    <a:pt x="13286" y="21544"/>
                  </a:lnTo>
                  <a:lnTo>
                    <a:pt x="13612" y="21655"/>
                  </a:lnTo>
                  <a:lnTo>
                    <a:pt x="13983" y="21693"/>
                  </a:lnTo>
                  <a:lnTo>
                    <a:pt x="14343" y="21730"/>
                  </a:lnTo>
                  <a:lnTo>
                    <a:pt x="14715" y="21730"/>
                  </a:lnTo>
                  <a:lnTo>
                    <a:pt x="15075" y="21730"/>
                  </a:lnTo>
                  <a:lnTo>
                    <a:pt x="15446" y="21655"/>
                  </a:lnTo>
                  <a:lnTo>
                    <a:pt x="15794" y="21581"/>
                  </a:lnTo>
                  <a:lnTo>
                    <a:pt x="16132" y="21432"/>
                  </a:lnTo>
                  <a:lnTo>
                    <a:pt x="16458" y="21302"/>
                  </a:lnTo>
                  <a:lnTo>
                    <a:pt x="16740" y="21078"/>
                  </a:lnTo>
                  <a:lnTo>
                    <a:pt x="16976" y="20836"/>
                  </a:lnTo>
                  <a:lnTo>
                    <a:pt x="17043" y="20650"/>
                  </a:lnTo>
                  <a:lnTo>
                    <a:pt x="17088" y="20426"/>
                  </a:lnTo>
                  <a:lnTo>
                    <a:pt x="17133" y="20222"/>
                  </a:lnTo>
                  <a:lnTo>
                    <a:pt x="17156" y="19980"/>
                  </a:lnTo>
                  <a:lnTo>
                    <a:pt x="17167" y="19477"/>
                  </a:lnTo>
                  <a:lnTo>
                    <a:pt x="17167" y="18974"/>
                  </a:lnTo>
                  <a:lnTo>
                    <a:pt x="17156" y="18397"/>
                  </a:lnTo>
                  <a:lnTo>
                    <a:pt x="17111" y="17820"/>
                  </a:lnTo>
                  <a:lnTo>
                    <a:pt x="17066" y="17261"/>
                  </a:lnTo>
                  <a:lnTo>
                    <a:pt x="16998" y="16646"/>
                  </a:lnTo>
                  <a:lnTo>
                    <a:pt x="16852" y="15511"/>
                  </a:lnTo>
                  <a:lnTo>
                    <a:pt x="16740" y="14393"/>
                  </a:lnTo>
                  <a:lnTo>
                    <a:pt x="16717" y="13928"/>
                  </a:lnTo>
                  <a:lnTo>
                    <a:pt x="16695" y="13462"/>
                  </a:lnTo>
                  <a:lnTo>
                    <a:pt x="16717" y="13071"/>
                  </a:lnTo>
                  <a:lnTo>
                    <a:pt x="16785" y="12755"/>
                  </a:lnTo>
                  <a:lnTo>
                    <a:pt x="16852" y="12419"/>
                  </a:lnTo>
                  <a:lnTo>
                    <a:pt x="16953" y="12140"/>
                  </a:lnTo>
                  <a:lnTo>
                    <a:pt x="17088" y="11898"/>
                  </a:lnTo>
                  <a:lnTo>
                    <a:pt x="17212" y="11675"/>
                  </a:lnTo>
                  <a:lnTo>
                    <a:pt x="17370" y="11470"/>
                  </a:lnTo>
                  <a:lnTo>
                    <a:pt x="17516" y="11284"/>
                  </a:lnTo>
                  <a:lnTo>
                    <a:pt x="17696" y="11135"/>
                  </a:lnTo>
                  <a:lnTo>
                    <a:pt x="17865" y="11042"/>
                  </a:lnTo>
                  <a:lnTo>
                    <a:pt x="18033" y="10930"/>
                  </a:lnTo>
                  <a:lnTo>
                    <a:pt x="18213" y="10893"/>
                  </a:lnTo>
                  <a:lnTo>
                    <a:pt x="18382" y="10893"/>
                  </a:lnTo>
                  <a:lnTo>
                    <a:pt x="18551" y="10967"/>
                  </a:lnTo>
                  <a:lnTo>
                    <a:pt x="18708" y="11042"/>
                  </a:lnTo>
                  <a:lnTo>
                    <a:pt x="18855" y="11172"/>
                  </a:lnTo>
                  <a:lnTo>
                    <a:pt x="19012" y="11358"/>
                  </a:lnTo>
                  <a:lnTo>
                    <a:pt x="19136" y="11600"/>
                  </a:lnTo>
                  <a:lnTo>
                    <a:pt x="19271" y="11861"/>
                  </a:lnTo>
                  <a:lnTo>
                    <a:pt x="19440" y="12028"/>
                  </a:lnTo>
                  <a:lnTo>
                    <a:pt x="19608" y="12177"/>
                  </a:lnTo>
                  <a:lnTo>
                    <a:pt x="19822" y="12289"/>
                  </a:lnTo>
                  <a:lnTo>
                    <a:pt x="20025" y="12289"/>
                  </a:lnTo>
                  <a:lnTo>
                    <a:pt x="20238" y="12289"/>
                  </a:lnTo>
                  <a:lnTo>
                    <a:pt x="20452" y="12215"/>
                  </a:lnTo>
                  <a:lnTo>
                    <a:pt x="20643" y="12103"/>
                  </a:lnTo>
                  <a:lnTo>
                    <a:pt x="20846" y="11973"/>
                  </a:lnTo>
                  <a:lnTo>
                    <a:pt x="21037" y="11786"/>
                  </a:lnTo>
                  <a:lnTo>
                    <a:pt x="21206" y="11563"/>
                  </a:lnTo>
                  <a:lnTo>
                    <a:pt x="21363" y="11321"/>
                  </a:lnTo>
                  <a:lnTo>
                    <a:pt x="21465" y="11079"/>
                  </a:lnTo>
                  <a:lnTo>
                    <a:pt x="21577" y="10744"/>
                  </a:lnTo>
                  <a:lnTo>
                    <a:pt x="21622" y="10427"/>
                  </a:lnTo>
                  <a:lnTo>
                    <a:pt x="21645" y="10111"/>
                  </a:lnTo>
                  <a:lnTo>
                    <a:pt x="21622" y="9608"/>
                  </a:lnTo>
                  <a:lnTo>
                    <a:pt x="21577" y="9142"/>
                  </a:lnTo>
                  <a:lnTo>
                    <a:pt x="21465" y="8751"/>
                  </a:lnTo>
                  <a:lnTo>
                    <a:pt x="21363" y="8397"/>
                  </a:lnTo>
                  <a:lnTo>
                    <a:pt x="21206" y="8062"/>
                  </a:lnTo>
                  <a:lnTo>
                    <a:pt x="21037" y="7820"/>
                  </a:lnTo>
                  <a:lnTo>
                    <a:pt x="20846" y="7597"/>
                  </a:lnTo>
                  <a:lnTo>
                    <a:pt x="20643" y="7429"/>
                  </a:lnTo>
                  <a:lnTo>
                    <a:pt x="20452" y="7317"/>
                  </a:lnTo>
                  <a:lnTo>
                    <a:pt x="20238" y="7206"/>
                  </a:lnTo>
                  <a:lnTo>
                    <a:pt x="20025" y="7168"/>
                  </a:lnTo>
                  <a:lnTo>
                    <a:pt x="19822" y="7206"/>
                  </a:lnTo>
                  <a:lnTo>
                    <a:pt x="19608" y="7243"/>
                  </a:lnTo>
                  <a:lnTo>
                    <a:pt x="19440" y="7355"/>
                  </a:lnTo>
                  <a:lnTo>
                    <a:pt x="19271" y="7504"/>
                  </a:lnTo>
                  <a:lnTo>
                    <a:pt x="19136" y="7708"/>
                  </a:lnTo>
                  <a:lnTo>
                    <a:pt x="19012" y="7895"/>
                  </a:lnTo>
                  <a:lnTo>
                    <a:pt x="18832" y="8025"/>
                  </a:lnTo>
                  <a:lnTo>
                    <a:pt x="18663" y="8174"/>
                  </a:lnTo>
                  <a:lnTo>
                    <a:pt x="18472" y="8248"/>
                  </a:lnTo>
                  <a:lnTo>
                    <a:pt x="18270" y="8286"/>
                  </a:lnTo>
                  <a:lnTo>
                    <a:pt x="18078" y="8323"/>
                  </a:lnTo>
                  <a:lnTo>
                    <a:pt x="17887" y="8323"/>
                  </a:lnTo>
                  <a:lnTo>
                    <a:pt x="17696" y="8248"/>
                  </a:lnTo>
                  <a:lnTo>
                    <a:pt x="17493" y="8174"/>
                  </a:lnTo>
                  <a:lnTo>
                    <a:pt x="17302" y="8062"/>
                  </a:lnTo>
                  <a:lnTo>
                    <a:pt x="17133" y="7969"/>
                  </a:lnTo>
                  <a:lnTo>
                    <a:pt x="16976" y="7783"/>
                  </a:lnTo>
                  <a:lnTo>
                    <a:pt x="16852" y="7597"/>
                  </a:lnTo>
                  <a:lnTo>
                    <a:pt x="16740" y="7429"/>
                  </a:lnTo>
                  <a:lnTo>
                    <a:pt x="16672" y="7168"/>
                  </a:lnTo>
                  <a:lnTo>
                    <a:pt x="16638" y="6926"/>
                  </a:lnTo>
                  <a:lnTo>
                    <a:pt x="16616" y="6498"/>
                  </a:lnTo>
                  <a:lnTo>
                    <a:pt x="16616" y="5772"/>
                  </a:lnTo>
                  <a:lnTo>
                    <a:pt x="16650" y="4915"/>
                  </a:lnTo>
                  <a:lnTo>
                    <a:pt x="16695" y="3928"/>
                  </a:lnTo>
                  <a:lnTo>
                    <a:pt x="16762" y="2960"/>
                  </a:lnTo>
                  <a:lnTo>
                    <a:pt x="16830" y="1992"/>
                  </a:lnTo>
                  <a:lnTo>
                    <a:pt x="16908" y="1173"/>
                  </a:lnTo>
                  <a:lnTo>
                    <a:pt x="16976" y="521"/>
                  </a:lnTo>
                  <a:lnTo>
                    <a:pt x="16953" y="521"/>
                  </a:lnTo>
                  <a:lnTo>
                    <a:pt x="16931" y="521"/>
                  </a:lnTo>
                  <a:lnTo>
                    <a:pt x="16267" y="484"/>
                  </a:lnTo>
                  <a:lnTo>
                    <a:pt x="15637" y="428"/>
                  </a:lnTo>
                  <a:lnTo>
                    <a:pt x="15063" y="353"/>
                  </a:lnTo>
                  <a:lnTo>
                    <a:pt x="14523" y="279"/>
                  </a:lnTo>
                  <a:lnTo>
                    <a:pt x="14040" y="167"/>
                  </a:lnTo>
                  <a:lnTo>
                    <a:pt x="13635" y="93"/>
                  </a:lnTo>
                  <a:lnTo>
                    <a:pt x="13331" y="18"/>
                  </a:lnTo>
                  <a:lnTo>
                    <a:pt x="13117" y="18"/>
                  </a:lnTo>
                  <a:lnTo>
                    <a:pt x="12982" y="18"/>
                  </a:lnTo>
                  <a:lnTo>
                    <a:pt x="12858" y="130"/>
                  </a:lnTo>
                  <a:lnTo>
                    <a:pt x="12723" y="279"/>
                  </a:lnTo>
                  <a:lnTo>
                    <a:pt x="12622" y="446"/>
                  </a:lnTo>
                  <a:lnTo>
                    <a:pt x="12510" y="670"/>
                  </a:lnTo>
                  <a:lnTo>
                    <a:pt x="12419" y="912"/>
                  </a:lnTo>
                  <a:lnTo>
                    <a:pt x="12363" y="1210"/>
                  </a:lnTo>
                  <a:lnTo>
                    <a:pt x="12318" y="1526"/>
                  </a:lnTo>
                  <a:lnTo>
                    <a:pt x="12273" y="1843"/>
                  </a:lnTo>
                  <a:lnTo>
                    <a:pt x="12251" y="2215"/>
                  </a:lnTo>
                  <a:lnTo>
                    <a:pt x="12273" y="2532"/>
                  </a:lnTo>
                  <a:lnTo>
                    <a:pt x="12318" y="2886"/>
                  </a:lnTo>
                  <a:lnTo>
                    <a:pt x="12386" y="3240"/>
                  </a:lnTo>
                  <a:lnTo>
                    <a:pt x="12464" y="3556"/>
                  </a:lnTo>
                  <a:lnTo>
                    <a:pt x="12577" y="3891"/>
                  </a:lnTo>
                  <a:lnTo>
                    <a:pt x="12746" y="4171"/>
                  </a:lnTo>
                  <a:lnTo>
                    <a:pt x="12926" y="4487"/>
                  </a:lnTo>
                  <a:lnTo>
                    <a:pt x="13050" y="4860"/>
                  </a:lnTo>
                  <a:lnTo>
                    <a:pt x="13162" y="5251"/>
                  </a:lnTo>
                  <a:lnTo>
                    <a:pt x="13218" y="5604"/>
                  </a:lnTo>
                  <a:lnTo>
                    <a:pt x="13263" y="5995"/>
                  </a:lnTo>
                  <a:lnTo>
                    <a:pt x="13241" y="6386"/>
                  </a:lnTo>
                  <a:lnTo>
                    <a:pt x="13218" y="6740"/>
                  </a:lnTo>
                  <a:lnTo>
                    <a:pt x="13139" y="7094"/>
                  </a:lnTo>
                  <a:lnTo>
                    <a:pt x="13050" y="7429"/>
                  </a:lnTo>
                  <a:lnTo>
                    <a:pt x="12903" y="7746"/>
                  </a:lnTo>
                  <a:lnTo>
                    <a:pt x="12723" y="8025"/>
                  </a:lnTo>
                  <a:lnTo>
                    <a:pt x="12532" y="8286"/>
                  </a:lnTo>
                  <a:lnTo>
                    <a:pt x="12318" y="8491"/>
                  </a:lnTo>
                  <a:lnTo>
                    <a:pt x="12060" y="8677"/>
                  </a:lnTo>
                  <a:lnTo>
                    <a:pt x="11756" y="8788"/>
                  </a:lnTo>
                  <a:lnTo>
                    <a:pt x="11452" y="8826"/>
                  </a:lnTo>
                  <a:lnTo>
                    <a:pt x="11283" y="8826"/>
                  </a:lnTo>
                  <a:lnTo>
                    <a:pt x="11126" y="8826"/>
                  </a:lnTo>
                  <a:lnTo>
                    <a:pt x="11002" y="8788"/>
                  </a:lnTo>
                  <a:lnTo>
                    <a:pt x="10845" y="8714"/>
                  </a:lnTo>
                  <a:lnTo>
                    <a:pt x="10721" y="8640"/>
                  </a:lnTo>
                  <a:lnTo>
                    <a:pt x="10608" y="8565"/>
                  </a:lnTo>
                  <a:lnTo>
                    <a:pt x="10485" y="8453"/>
                  </a:lnTo>
                  <a:lnTo>
                    <a:pt x="10372" y="8323"/>
                  </a:lnTo>
                  <a:lnTo>
                    <a:pt x="10181" y="8062"/>
                  </a:lnTo>
                  <a:lnTo>
                    <a:pt x="10035" y="7746"/>
                  </a:lnTo>
                  <a:lnTo>
                    <a:pt x="9900" y="7392"/>
                  </a:lnTo>
                  <a:lnTo>
                    <a:pt x="9787" y="7001"/>
                  </a:lnTo>
                  <a:lnTo>
                    <a:pt x="9731" y="6610"/>
                  </a:lnTo>
                  <a:lnTo>
                    <a:pt x="9686" y="6219"/>
                  </a:lnTo>
                  <a:lnTo>
                    <a:pt x="9663" y="5772"/>
                  </a:lnTo>
                  <a:lnTo>
                    <a:pt x="9686" y="5381"/>
                  </a:lnTo>
                  <a:lnTo>
                    <a:pt x="9753" y="4990"/>
                  </a:lnTo>
                  <a:lnTo>
                    <a:pt x="9832" y="4636"/>
                  </a:lnTo>
                  <a:lnTo>
                    <a:pt x="9945" y="4320"/>
                  </a:lnTo>
                  <a:lnTo>
                    <a:pt x="10068" y="4022"/>
                  </a:lnTo>
                  <a:lnTo>
                    <a:pt x="10203" y="3817"/>
                  </a:lnTo>
                  <a:lnTo>
                    <a:pt x="10316" y="3593"/>
                  </a:lnTo>
                  <a:lnTo>
                    <a:pt x="10395" y="3351"/>
                  </a:lnTo>
                  <a:lnTo>
                    <a:pt x="10462" y="3109"/>
                  </a:lnTo>
                  <a:lnTo>
                    <a:pt x="10507" y="2848"/>
                  </a:lnTo>
                  <a:lnTo>
                    <a:pt x="10530" y="2606"/>
                  </a:lnTo>
                  <a:lnTo>
                    <a:pt x="10507" y="2346"/>
                  </a:lnTo>
                  <a:lnTo>
                    <a:pt x="10462" y="2141"/>
                  </a:lnTo>
                  <a:lnTo>
                    <a:pt x="10395" y="1880"/>
                  </a:lnTo>
                  <a:lnTo>
                    <a:pt x="10293" y="1638"/>
                  </a:lnTo>
                  <a:lnTo>
                    <a:pt x="10158" y="1415"/>
                  </a:lnTo>
                  <a:lnTo>
                    <a:pt x="9967" y="1210"/>
                  </a:lnTo>
                  <a:lnTo>
                    <a:pt x="9753" y="986"/>
                  </a:lnTo>
                  <a:lnTo>
                    <a:pt x="9495" y="819"/>
                  </a:lnTo>
                  <a:lnTo>
                    <a:pt x="9191" y="670"/>
                  </a:lnTo>
                  <a:lnTo>
                    <a:pt x="8842" y="521"/>
                  </a:lnTo>
                  <a:lnTo>
                    <a:pt x="8471" y="446"/>
                  </a:lnTo>
                  <a:lnTo>
                    <a:pt x="7998" y="428"/>
                  </a:lnTo>
                  <a:lnTo>
                    <a:pt x="7413" y="428"/>
                  </a:lnTo>
                  <a:lnTo>
                    <a:pt x="6817" y="446"/>
                  </a:lnTo>
                  <a:lnTo>
                    <a:pt x="6187" y="521"/>
                  </a:lnTo>
                  <a:lnTo>
                    <a:pt x="5602" y="633"/>
                  </a:lnTo>
                  <a:lnTo>
                    <a:pt x="5107" y="744"/>
                  </a:lnTo>
                  <a:lnTo>
                    <a:pt x="4725" y="856"/>
                  </a:lnTo>
                  <a:lnTo>
                    <a:pt x="4848" y="1564"/>
                  </a:lnTo>
                  <a:lnTo>
                    <a:pt x="5028" y="2495"/>
                  </a:lnTo>
                  <a:lnTo>
                    <a:pt x="5175" y="3556"/>
                  </a:lnTo>
                  <a:lnTo>
                    <a:pt x="5298" y="4673"/>
                  </a:lnTo>
                  <a:lnTo>
                    <a:pt x="5343" y="5213"/>
                  </a:lnTo>
                  <a:lnTo>
                    <a:pt x="5388" y="5753"/>
                  </a:lnTo>
                  <a:lnTo>
                    <a:pt x="5411" y="6275"/>
                  </a:lnTo>
                  <a:lnTo>
                    <a:pt x="5411" y="6740"/>
                  </a:lnTo>
                  <a:lnTo>
                    <a:pt x="5366" y="7168"/>
                  </a:lnTo>
                  <a:lnTo>
                    <a:pt x="5321" y="7541"/>
                  </a:lnTo>
                  <a:lnTo>
                    <a:pt x="5287" y="7708"/>
                  </a:lnTo>
                  <a:lnTo>
                    <a:pt x="5242" y="7857"/>
                  </a:lnTo>
                  <a:lnTo>
                    <a:pt x="5197" y="7969"/>
                  </a:lnTo>
                  <a:lnTo>
                    <a:pt x="5130" y="8062"/>
                  </a:lnTo>
                  <a:lnTo>
                    <a:pt x="5006" y="8248"/>
                  </a:lnTo>
                  <a:lnTo>
                    <a:pt x="4848" y="8397"/>
                  </a:lnTo>
                  <a:lnTo>
                    <a:pt x="4725" y="8528"/>
                  </a:lnTo>
                  <a:lnTo>
                    <a:pt x="4567" y="8640"/>
                  </a:lnTo>
                  <a:lnTo>
                    <a:pt x="4421" y="8714"/>
                  </a:lnTo>
                  <a:lnTo>
                    <a:pt x="4263" y="8751"/>
                  </a:lnTo>
                  <a:lnTo>
                    <a:pt x="4095" y="8788"/>
                  </a:lnTo>
                  <a:lnTo>
                    <a:pt x="3948" y="8788"/>
                  </a:lnTo>
                  <a:lnTo>
                    <a:pt x="3791" y="8751"/>
                  </a:lnTo>
                  <a:lnTo>
                    <a:pt x="3667" y="8714"/>
                  </a:lnTo>
                  <a:lnTo>
                    <a:pt x="3510" y="8677"/>
                  </a:lnTo>
                  <a:lnTo>
                    <a:pt x="3386" y="8602"/>
                  </a:lnTo>
                  <a:lnTo>
                    <a:pt x="3251" y="8491"/>
                  </a:lnTo>
                  <a:lnTo>
                    <a:pt x="3127" y="8360"/>
                  </a:lnTo>
                  <a:lnTo>
                    <a:pt x="3015" y="8248"/>
                  </a:lnTo>
                  <a:lnTo>
                    <a:pt x="2925" y="8062"/>
                  </a:lnTo>
                  <a:lnTo>
                    <a:pt x="2778" y="7857"/>
                  </a:lnTo>
                  <a:lnTo>
                    <a:pt x="2610" y="7671"/>
                  </a:lnTo>
                  <a:lnTo>
                    <a:pt x="2407" y="7541"/>
                  </a:lnTo>
                  <a:lnTo>
                    <a:pt x="2171" y="7466"/>
                  </a:lnTo>
                  <a:lnTo>
                    <a:pt x="1957" y="7429"/>
                  </a:lnTo>
                  <a:lnTo>
                    <a:pt x="1698" y="7429"/>
                  </a:lnTo>
                  <a:lnTo>
                    <a:pt x="1462" y="7466"/>
                  </a:lnTo>
                  <a:lnTo>
                    <a:pt x="1226" y="7559"/>
                  </a:lnTo>
                  <a:lnTo>
                    <a:pt x="989" y="7708"/>
                  </a:lnTo>
                  <a:lnTo>
                    <a:pt x="776" y="7932"/>
                  </a:lnTo>
                  <a:lnTo>
                    <a:pt x="551" y="8211"/>
                  </a:lnTo>
                  <a:lnTo>
                    <a:pt x="382" y="8528"/>
                  </a:lnTo>
                  <a:lnTo>
                    <a:pt x="315" y="8714"/>
                  </a:lnTo>
                  <a:lnTo>
                    <a:pt x="236" y="8919"/>
                  </a:lnTo>
                  <a:lnTo>
                    <a:pt x="191" y="9142"/>
                  </a:lnTo>
                  <a:lnTo>
                    <a:pt x="123" y="9347"/>
                  </a:lnTo>
                  <a:lnTo>
                    <a:pt x="78" y="9608"/>
                  </a:lnTo>
                  <a:lnTo>
                    <a:pt x="56" y="9887"/>
                  </a:lnTo>
                  <a:lnTo>
                    <a:pt x="33" y="10185"/>
                  </a:lnTo>
                  <a:lnTo>
                    <a:pt x="33" y="10464"/>
                  </a:lnTo>
                  <a:lnTo>
                    <a:pt x="33" y="10706"/>
                  </a:lnTo>
                  <a:lnTo>
                    <a:pt x="56" y="10967"/>
                  </a:lnTo>
                  <a:lnTo>
                    <a:pt x="78" y="11172"/>
                  </a:lnTo>
                  <a:lnTo>
                    <a:pt x="123" y="11395"/>
                  </a:lnTo>
                  <a:lnTo>
                    <a:pt x="168" y="11600"/>
                  </a:lnTo>
                  <a:lnTo>
                    <a:pt x="236" y="11786"/>
                  </a:lnTo>
                  <a:lnTo>
                    <a:pt x="292" y="11973"/>
                  </a:lnTo>
                  <a:lnTo>
                    <a:pt x="382" y="12140"/>
                  </a:lnTo>
                  <a:lnTo>
                    <a:pt x="540" y="12419"/>
                  </a:lnTo>
                  <a:lnTo>
                    <a:pt x="731" y="12680"/>
                  </a:lnTo>
                  <a:lnTo>
                    <a:pt x="944" y="12866"/>
                  </a:lnTo>
                  <a:lnTo>
                    <a:pt x="1158" y="12997"/>
                  </a:lnTo>
                  <a:lnTo>
                    <a:pt x="1395" y="13108"/>
                  </a:lnTo>
                  <a:lnTo>
                    <a:pt x="1608" y="13183"/>
                  </a:lnTo>
                  <a:lnTo>
                    <a:pt x="1856" y="13183"/>
                  </a:lnTo>
                  <a:lnTo>
                    <a:pt x="2070" y="13146"/>
                  </a:lnTo>
                  <a:lnTo>
                    <a:pt x="2261" y="13071"/>
                  </a:lnTo>
                  <a:lnTo>
                    <a:pt x="2430" y="12960"/>
                  </a:lnTo>
                  <a:lnTo>
                    <a:pt x="2587" y="12792"/>
                  </a:lnTo>
                  <a:lnTo>
                    <a:pt x="2688" y="12606"/>
                  </a:lnTo>
                  <a:lnTo>
                    <a:pt x="2801" y="12419"/>
                  </a:lnTo>
                  <a:lnTo>
                    <a:pt x="2925" y="12289"/>
                  </a:lnTo>
                  <a:lnTo>
                    <a:pt x="3082" y="12177"/>
                  </a:lnTo>
                  <a:lnTo>
                    <a:pt x="3228" y="12103"/>
                  </a:lnTo>
                  <a:lnTo>
                    <a:pt x="3408" y="12103"/>
                  </a:lnTo>
                  <a:lnTo>
                    <a:pt x="3577" y="12103"/>
                  </a:lnTo>
                  <a:lnTo>
                    <a:pt x="3723" y="12177"/>
                  </a:lnTo>
                  <a:lnTo>
                    <a:pt x="3903" y="12252"/>
                  </a:lnTo>
                  <a:lnTo>
                    <a:pt x="4072" y="12364"/>
                  </a:lnTo>
                  <a:lnTo>
                    <a:pt x="4230" y="12494"/>
                  </a:lnTo>
                  <a:lnTo>
                    <a:pt x="4353" y="12643"/>
                  </a:lnTo>
                  <a:lnTo>
                    <a:pt x="4488" y="12829"/>
                  </a:lnTo>
                  <a:lnTo>
                    <a:pt x="4567" y="13034"/>
                  </a:lnTo>
                  <a:lnTo>
                    <a:pt x="4657" y="13257"/>
                  </a:lnTo>
                  <a:lnTo>
                    <a:pt x="4702" y="13462"/>
                  </a:lnTo>
                  <a:lnTo>
                    <a:pt x="4725" y="13686"/>
                  </a:lnTo>
                  <a:lnTo>
                    <a:pt x="4702" y="14282"/>
                  </a:lnTo>
                  <a:lnTo>
                    <a:pt x="4657" y="15045"/>
                  </a:lnTo>
                  <a:lnTo>
                    <a:pt x="4612" y="15976"/>
                  </a:lnTo>
                  <a:lnTo>
                    <a:pt x="4590" y="16926"/>
                  </a:lnTo>
                  <a:lnTo>
                    <a:pt x="4567" y="17968"/>
                  </a:lnTo>
                  <a:lnTo>
                    <a:pt x="4567" y="19011"/>
                  </a:lnTo>
                  <a:lnTo>
                    <a:pt x="4590" y="19514"/>
                  </a:lnTo>
                  <a:lnTo>
                    <a:pt x="4612" y="19980"/>
                  </a:lnTo>
                  <a:lnTo>
                    <a:pt x="4657" y="20426"/>
                  </a:lnTo>
                  <a:lnTo>
                    <a:pt x="4725" y="20836"/>
                  </a:lnTo>
                  <a:lnTo>
                    <a:pt x="4848" y="20929"/>
                  </a:lnTo>
                  <a:lnTo>
                    <a:pt x="5040" y="21004"/>
                  </a:lnTo>
                  <a:lnTo>
                    <a:pt x="5265" y="21078"/>
                  </a:lnTo>
                  <a:lnTo>
                    <a:pt x="5478" y="21115"/>
                  </a:lnTo>
                  <a:lnTo>
                    <a:pt x="6041" y="21115"/>
                  </a:lnTo>
                  <a:lnTo>
                    <a:pt x="6637" y="21078"/>
                  </a:lnTo>
                  <a:lnTo>
                    <a:pt x="7312" y="21004"/>
                  </a:lnTo>
                  <a:lnTo>
                    <a:pt x="7998" y="20929"/>
                  </a:lnTo>
                  <a:lnTo>
                    <a:pt x="8696" y="20855"/>
                  </a:lnTo>
                  <a:lnTo>
                    <a:pt x="9360" y="20836"/>
                  </a:lnTo>
                  <a:close/>
                </a:path>
              </a:pathLst>
            </a:custGeom>
            <a:solidFill>
              <a:srgbClr val="CCCCFF"/>
            </a:solidFill>
            <a:ln w="28575">
              <a:solidFill>
                <a:srgbClr val="000000"/>
              </a:solidFill>
              <a:miter lim="800000"/>
            </a:ln>
          </p:spPr>
          <p:txBody>
            <a:bodyPr vert="horz" wrap="square" lIns="91440" tIns="45720" rIns="91440" bIns="45720" numCol="1" anchor="t" anchorCtr="0" compatLnSpc="1"/>
            <a:lstStyle/>
            <a:p>
              <a:endParaRPr lang="en-US"/>
            </a:p>
          </p:txBody>
        </p:sp>
      </p:gr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为何客户要用你的产品？</a:t>
            </a:r>
            <a:endParaRPr lang="en-US" dirty="0"/>
          </a:p>
        </p:txBody>
      </p:sp>
      <p:sp>
        <p:nvSpPr>
          <p:cNvPr id="3" name="Content Placeholder 2"/>
          <p:cNvSpPr>
            <a:spLocks noGrp="1"/>
          </p:cNvSpPr>
          <p:nvPr>
            <p:ph idx="1"/>
          </p:nvPr>
        </p:nvSpPr>
        <p:spPr/>
        <p:txBody>
          <a:bodyPr>
            <a:normAutofit/>
          </a:bodyPr>
          <a:lstStyle/>
          <a:p>
            <a:r>
              <a:rPr lang="zh-CN" altLang="en-US" dirty="0"/>
              <a:t>只有在你这里才能获得的独特价值</a:t>
            </a:r>
            <a:endParaRPr lang="en-US" altLang="zh-CN" dirty="0"/>
          </a:p>
          <a:p>
            <a:r>
              <a:rPr lang="zh-CN" altLang="en-US" dirty="0"/>
              <a:t>更好的价值和体验</a:t>
            </a:r>
            <a:endParaRPr lang="en-US" altLang="zh-CN" dirty="0"/>
          </a:p>
          <a:p>
            <a:endParaRPr lang="en-US" dirty="0"/>
          </a:p>
          <a:p>
            <a:r>
              <a:rPr lang="zh-CN" altLang="en-US" dirty="0"/>
              <a:t>为何客户不用你的产品？</a:t>
            </a:r>
            <a:endParaRPr lang="en-US" altLang="zh-CN" dirty="0"/>
          </a:p>
          <a:p>
            <a:pPr lvl="1"/>
            <a:r>
              <a:rPr lang="zh-CN" altLang="en-US" dirty="0"/>
              <a:t>缺少重要的功能</a:t>
            </a:r>
            <a:endParaRPr lang="en-US" altLang="zh-CN" dirty="0"/>
          </a:p>
          <a:p>
            <a:pPr lvl="1"/>
            <a:r>
              <a:rPr lang="zh-CN" altLang="en-US" dirty="0"/>
              <a:t>质量问题</a:t>
            </a:r>
            <a:endParaRPr lang="en-US" altLang="zh-CN" dirty="0"/>
          </a:p>
          <a:p>
            <a:pPr lvl="1"/>
            <a:r>
              <a:rPr lang="zh-CN" altLang="en-US" dirty="0"/>
              <a:t>根本不知道这个产品</a:t>
            </a:r>
            <a:endParaRPr lang="en-US" dirty="0"/>
          </a:p>
          <a:p>
            <a:pPr lvl="1"/>
            <a:r>
              <a:rPr lang="zh-CN" altLang="en-US" dirty="0"/>
              <a:t>听说口碑不行</a:t>
            </a:r>
            <a:endParaRPr 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1"/>
          <a:srcRect l="180" r="38487" b="1"/>
          <a:stretch>
            <a:fillRect/>
          </a:stretch>
        </p:blipFill>
        <p:spPr>
          <a:xfrm>
            <a:off x="6096001" y="10"/>
            <a:ext cx="6096024" cy="6857990"/>
          </a:xfrm>
          <a:prstGeom prst="rect">
            <a:avLst/>
          </a:prstGeom>
        </p:spPr>
      </p:pic>
      <p:sp>
        <p:nvSpPr>
          <p:cNvPr id="2" name="Title 1"/>
          <p:cNvSpPr>
            <a:spLocks noGrp="1"/>
          </p:cNvSpPr>
          <p:nvPr>
            <p:ph type="title"/>
          </p:nvPr>
        </p:nvSpPr>
        <p:spPr>
          <a:xfrm>
            <a:off x="838201" y="365125"/>
            <a:ext cx="4854676" cy="1325563"/>
          </a:xfrm>
        </p:spPr>
        <p:txBody>
          <a:bodyPr>
            <a:normAutofit/>
          </a:bodyPr>
          <a:lstStyle/>
          <a:p>
            <a:r>
              <a:rPr lang="zh-CN" altLang="en-US" dirty="0"/>
              <a:t>执行力的因素</a:t>
            </a:r>
            <a:endParaRPr lang="en-US" dirty="0"/>
          </a:p>
        </p:txBody>
      </p:sp>
      <p:sp>
        <p:nvSpPr>
          <p:cNvPr id="3" name="Content Placeholder 2"/>
          <p:cNvSpPr>
            <a:spLocks noGrp="1"/>
          </p:cNvSpPr>
          <p:nvPr>
            <p:ph idx="1"/>
          </p:nvPr>
        </p:nvSpPr>
        <p:spPr>
          <a:xfrm>
            <a:off x="1120000" y="1825625"/>
            <a:ext cx="4572877" cy="4351338"/>
          </a:xfrm>
        </p:spPr>
        <p:txBody>
          <a:bodyPr numCol="1">
            <a:normAutofit/>
          </a:bodyPr>
          <a:lstStyle/>
          <a:p>
            <a:r>
              <a:rPr lang="zh-CN" altLang="en-US" sz="1700" dirty="0"/>
              <a:t>没有执行力支持的愿景只是一个幻觉</a:t>
            </a:r>
            <a:endParaRPr lang="en-US" altLang="zh-CN" sz="1700" dirty="0"/>
          </a:p>
          <a:p>
            <a:pPr lvl="1"/>
            <a:r>
              <a:rPr lang="en-US" altLang="zh-CN" sz="1700" dirty="0"/>
              <a:t>Vision  without Execution is hallucination </a:t>
            </a:r>
            <a:endParaRPr lang="en-US" altLang="zh-CN" sz="1700" dirty="0"/>
          </a:p>
          <a:p>
            <a:r>
              <a:rPr lang="zh-CN" altLang="en-US" sz="1700" dirty="0"/>
              <a:t>分析麻痹</a:t>
            </a:r>
            <a:endParaRPr lang="en-US" altLang="zh-CN" sz="1700" dirty="0"/>
          </a:p>
          <a:p>
            <a:pPr lvl="1"/>
            <a:r>
              <a:rPr lang="en-US" altLang="zh-CN" sz="1700" dirty="0"/>
              <a:t>Analysis Paralysis</a:t>
            </a:r>
            <a:endParaRPr lang="en-US" altLang="zh-CN" sz="1700" dirty="0"/>
          </a:p>
          <a:p>
            <a:pPr lvl="1"/>
            <a:r>
              <a:rPr lang="zh-CN" altLang="en-US" sz="1700" dirty="0"/>
              <a:t>打篮球投篮时，有</a:t>
            </a:r>
            <a:r>
              <a:rPr lang="en-US" altLang="zh-CN" sz="1700" dirty="0"/>
              <a:t>100% </a:t>
            </a:r>
            <a:r>
              <a:rPr lang="zh-CN" altLang="en-US" sz="1700" dirty="0"/>
              <a:t>的把握么？</a:t>
            </a:r>
            <a:endParaRPr lang="en-US" altLang="zh-CN" sz="1700" dirty="0"/>
          </a:p>
          <a:p>
            <a:endParaRPr lang="en-US" altLang="zh-CN" sz="1700" dirty="0"/>
          </a:p>
          <a:p>
            <a:r>
              <a:rPr lang="zh-CN" altLang="en-US" sz="1700" dirty="0"/>
              <a:t>在信息不完全的时候做出改变的能力</a:t>
            </a:r>
            <a:endParaRPr lang="en-US" altLang="zh-CN" sz="1700" dirty="0"/>
          </a:p>
          <a:p>
            <a:pPr lvl="1"/>
            <a:r>
              <a:rPr lang="zh-CN" altLang="en-US" sz="1300" dirty="0"/>
              <a:t>信息不全的时候，才有机会</a:t>
            </a:r>
            <a:endParaRPr lang="en-US" altLang="zh-CN" sz="1300" dirty="0"/>
          </a:p>
          <a:p>
            <a:r>
              <a:rPr lang="zh-CN" altLang="en-US" sz="1700" dirty="0"/>
              <a:t>根据情况做出修改的能力</a:t>
            </a:r>
            <a:endParaRPr lang="en-US" altLang="zh-CN" sz="1700" dirty="0"/>
          </a:p>
          <a:p>
            <a:pPr lvl="1"/>
            <a:r>
              <a:rPr lang="zh-CN" altLang="en-US" sz="1300" dirty="0"/>
              <a:t>认错的能力</a:t>
            </a:r>
            <a:endParaRPr lang="en-US" sz="1300"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662057" cy="1325563"/>
          </a:xfrm>
        </p:spPr>
        <p:txBody>
          <a:bodyPr>
            <a:normAutofit/>
          </a:bodyPr>
          <a:lstStyle/>
          <a:p>
            <a:r>
              <a:rPr lang="zh-CN" altLang="en-US" sz="5000" dirty="0"/>
              <a:t>团队成员对项目的投入</a:t>
            </a:r>
            <a:endParaRPr lang="en-US" sz="5000" dirty="0"/>
          </a:p>
        </p:txBody>
      </p:sp>
      <p:sp>
        <p:nvSpPr>
          <p:cNvPr id="3" name="Content Placeholder 2"/>
          <p:cNvSpPr>
            <a:spLocks noGrp="1"/>
          </p:cNvSpPr>
          <p:nvPr>
            <p:ph idx="1"/>
          </p:nvPr>
        </p:nvSpPr>
        <p:spPr>
          <a:xfrm>
            <a:off x="1120000" y="1825625"/>
            <a:ext cx="6184314" cy="4351338"/>
          </a:xfrm>
        </p:spPr>
        <p:txBody>
          <a:bodyPr>
            <a:normAutofit fontScale="77500" lnSpcReduction="20000"/>
          </a:bodyPr>
          <a:lstStyle/>
          <a:p>
            <a:pPr>
              <a:lnSpc>
                <a:spcPct val="120000"/>
              </a:lnSpc>
            </a:pPr>
            <a:r>
              <a:rPr lang="zh-CN" altLang="en-US" sz="2400" b="1" dirty="0"/>
              <a:t>猪：</a:t>
            </a:r>
            <a:endParaRPr lang="en-US" altLang="zh-CN" sz="2400" b="1" dirty="0"/>
          </a:p>
          <a:p>
            <a:pPr marL="457200" lvl="1" indent="0">
              <a:lnSpc>
                <a:spcPct val="120000"/>
              </a:lnSpc>
              <a:buNone/>
            </a:pPr>
            <a:r>
              <a:rPr lang="zh-CN" altLang="en-US" sz="2000" dirty="0"/>
              <a:t>提供猪肉，做熏肉。</a:t>
            </a:r>
            <a:endParaRPr lang="zh-CN" altLang="en-US" sz="2000" dirty="0"/>
          </a:p>
          <a:p>
            <a:pPr>
              <a:lnSpc>
                <a:spcPct val="120000"/>
              </a:lnSpc>
            </a:pPr>
            <a:r>
              <a:rPr lang="zh-CN" altLang="en-US" sz="2400" b="1" dirty="0"/>
              <a:t>鸡：</a:t>
            </a:r>
            <a:endParaRPr lang="en-US" altLang="zh-CN" sz="2400" b="1" dirty="0"/>
          </a:p>
          <a:p>
            <a:pPr marL="457200" lvl="1" indent="0">
              <a:lnSpc>
                <a:spcPct val="120000"/>
              </a:lnSpc>
              <a:buNone/>
            </a:pPr>
            <a:r>
              <a:rPr lang="zh-CN" altLang="en-US" sz="2000" dirty="0"/>
              <a:t>提供鸡蛋，做煎蛋。</a:t>
            </a:r>
            <a:endParaRPr lang="zh-CN" altLang="en-US" sz="2000" dirty="0"/>
          </a:p>
          <a:p>
            <a:pPr>
              <a:lnSpc>
                <a:spcPct val="120000"/>
              </a:lnSpc>
            </a:pPr>
            <a:r>
              <a:rPr lang="zh-CN" altLang="en-US" sz="2400" b="1" dirty="0"/>
              <a:t>鹦鹉：</a:t>
            </a:r>
            <a:r>
              <a:rPr lang="zh-CN" altLang="en-US" sz="2400" dirty="0"/>
              <a:t> </a:t>
            </a:r>
            <a:endParaRPr lang="en-US" altLang="zh-CN" sz="2400" dirty="0"/>
          </a:p>
          <a:p>
            <a:pPr marL="457200" lvl="1" indent="0">
              <a:lnSpc>
                <a:spcPct val="120000"/>
              </a:lnSpc>
              <a:buNone/>
            </a:pPr>
            <a:r>
              <a:rPr lang="zh-CN" altLang="en-US" sz="2000" dirty="0"/>
              <a:t>提供咨询，每天阅读大量博客，给其他团队成员提供建议，例如业界最新趋势、最新术 语、争取风投的诀窍、创业明星当年的轶事，等等。</a:t>
            </a:r>
            <a:endParaRPr lang="zh-CN" altLang="en-US" sz="2000" dirty="0"/>
          </a:p>
          <a:p>
            <a:pPr>
              <a:lnSpc>
                <a:spcPct val="120000"/>
              </a:lnSpc>
            </a:pPr>
            <a:endParaRPr lang="en-US" sz="2400" dirty="0"/>
          </a:p>
          <a:p>
            <a:pPr>
              <a:lnSpc>
                <a:spcPct val="120000"/>
              </a:lnSpc>
            </a:pPr>
            <a:r>
              <a:rPr lang="zh-CN" altLang="en-US" sz="2400" dirty="0"/>
              <a:t>培训的老师属于哪类动</a:t>
            </a:r>
            <a:r>
              <a:rPr lang="zh-CN" altLang="en-US" sz="2400"/>
              <a:t>物？</a:t>
            </a:r>
            <a:endParaRPr lang="en-US" sz="2400" dirty="0"/>
          </a:p>
          <a:p>
            <a:pPr>
              <a:lnSpc>
                <a:spcPct val="120000"/>
              </a:lnSpc>
            </a:pPr>
            <a:endParaRPr lang="en-US" sz="2400" dirty="0"/>
          </a:p>
          <a:p>
            <a:pPr>
              <a:lnSpc>
                <a:spcPct val="120000"/>
              </a:lnSpc>
            </a:pPr>
            <a:r>
              <a:rPr lang="zh-CN" altLang="en-US" sz="2400" dirty="0"/>
              <a:t>执行力 </a:t>
            </a:r>
            <a:r>
              <a:rPr lang="en-US" altLang="zh-CN" sz="2400" dirty="0"/>
              <a:t>= </a:t>
            </a:r>
            <a:r>
              <a:rPr lang="zh-CN" altLang="en-US" sz="2400" dirty="0"/>
              <a:t>投入 *</a:t>
            </a:r>
            <a:r>
              <a:rPr lang="en-US" altLang="zh-CN" sz="2400" dirty="0"/>
              <a:t> </a:t>
            </a:r>
            <a:r>
              <a:rPr lang="zh-CN" altLang="en-US" sz="2400" dirty="0"/>
              <a:t>技能</a:t>
            </a:r>
            <a:endParaRPr lang="en-US" altLang="zh-CN" sz="2400" dirty="0"/>
          </a:p>
          <a:p>
            <a:pPr>
              <a:lnSpc>
                <a:spcPct val="120000"/>
              </a:lnSpc>
            </a:pPr>
            <a:endParaRPr lang="en-US" sz="2400" dirty="0"/>
          </a:p>
        </p:txBody>
      </p:sp>
      <p:pic>
        <p:nvPicPr>
          <p:cNvPr id="5" name="Picture 4"/>
          <p:cNvPicPr>
            <a:picLocks noChangeAspect="1"/>
          </p:cNvPicPr>
          <p:nvPr/>
        </p:nvPicPr>
        <p:blipFill>
          <a:blip r:embed="rId1"/>
          <a:stretch>
            <a:fillRect/>
          </a:stretch>
        </p:blipFill>
        <p:spPr>
          <a:xfrm>
            <a:off x="8788526" y="980881"/>
            <a:ext cx="2800500" cy="1949836"/>
          </a:xfrm>
          <a:prstGeom prst="rect">
            <a:avLst/>
          </a:prstGeom>
        </p:spPr>
      </p:pic>
      <p:pic>
        <p:nvPicPr>
          <p:cNvPr id="6" name="Picture 5"/>
          <p:cNvPicPr>
            <a:picLocks noChangeAspect="1"/>
          </p:cNvPicPr>
          <p:nvPr/>
        </p:nvPicPr>
        <p:blipFill>
          <a:blip r:embed="rId2"/>
          <a:stretch>
            <a:fillRect/>
          </a:stretch>
        </p:blipFill>
        <p:spPr>
          <a:xfrm>
            <a:off x="8788526" y="3807133"/>
            <a:ext cx="2800500" cy="2190134"/>
          </a:xfrm>
          <a:prstGeom prst="rect">
            <a:avLst/>
          </a:prstGeom>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竞争环境中的选择</a:t>
            </a:r>
            <a:endParaRPr lang="en-US" dirty="0"/>
          </a:p>
        </p:txBody>
      </p:sp>
      <p:sp>
        <p:nvSpPr>
          <p:cNvPr id="3" name="Content Placeholder 2"/>
          <p:cNvSpPr>
            <a:spLocks noGrp="1"/>
          </p:cNvSpPr>
          <p:nvPr>
            <p:ph idx="1"/>
          </p:nvPr>
        </p:nvSpPr>
        <p:spPr>
          <a:xfrm>
            <a:off x="989995" y="1581432"/>
            <a:ext cx="8854396" cy="2925254"/>
          </a:xfrm>
        </p:spPr>
        <p:txBody>
          <a:bodyPr>
            <a:normAutofit/>
          </a:bodyPr>
          <a:lstStyle/>
          <a:p>
            <a:r>
              <a:rPr lang="zh-CN" altLang="en-US" dirty="0"/>
              <a:t>三个不同的策略： 差异化</a:t>
            </a:r>
            <a:r>
              <a:rPr lang="en-US" altLang="zh-CN" dirty="0"/>
              <a:t>/</a:t>
            </a:r>
            <a:r>
              <a:rPr lang="zh-CN" altLang="en-US" dirty="0"/>
              <a:t>同质化</a:t>
            </a:r>
            <a:r>
              <a:rPr lang="en-US" altLang="zh-CN" dirty="0"/>
              <a:t>/</a:t>
            </a:r>
            <a:r>
              <a:rPr lang="zh-CN" altLang="en-US" dirty="0"/>
              <a:t>优化</a:t>
            </a:r>
            <a:endParaRPr lang="en-US" dirty="0"/>
          </a:p>
          <a:p>
            <a:r>
              <a:rPr lang="zh-CN" altLang="en-US" dirty="0"/>
              <a:t>如果你有新的产品想法，把它放在合适的策略中</a:t>
            </a:r>
            <a:endParaRPr lang="en-US" altLang="zh-CN" dirty="0"/>
          </a:p>
          <a:p>
            <a:r>
              <a:rPr lang="zh-CN" altLang="en-US" dirty="0"/>
              <a:t>资源有限，你要减少</a:t>
            </a:r>
            <a:r>
              <a:rPr lang="en-US" altLang="zh-CN" dirty="0"/>
              <a:t>/</a:t>
            </a:r>
            <a:r>
              <a:rPr lang="zh-CN" altLang="en-US" dirty="0"/>
              <a:t>停止什么项目才能支持新的项目。</a:t>
            </a:r>
            <a:endParaRPr lang="en-US" dirty="0"/>
          </a:p>
        </p:txBody>
      </p:sp>
      <p:graphicFrame>
        <p:nvGraphicFramePr>
          <p:cNvPr id="6" name="Table 5"/>
          <p:cNvGraphicFramePr>
            <a:graphicFrameLocks noGrp="1"/>
          </p:cNvGraphicFramePr>
          <p:nvPr/>
        </p:nvGraphicFramePr>
        <p:xfrm>
          <a:off x="913795" y="4914900"/>
          <a:ext cx="8128000" cy="1752600"/>
        </p:xfrm>
        <a:graphic>
          <a:graphicData uri="http://schemas.openxmlformats.org/drawingml/2006/table">
            <a:tbl>
              <a:tblPr firstRow="1" bandRow="1">
                <a:tableStyleId>{5C22544A-7EE6-4342-B048-85BDC9FD1C3A}</a:tableStyleId>
              </a:tblPr>
              <a:tblGrid>
                <a:gridCol w="2032000"/>
                <a:gridCol w="2032000"/>
                <a:gridCol w="2032000"/>
                <a:gridCol w="2032000"/>
              </a:tblGrid>
              <a:tr h="370840">
                <a:tc>
                  <a:txBody>
                    <a:bodyPr/>
                    <a:lstStyle/>
                    <a:p>
                      <a:endParaRPr lang="en-US" dirty="0"/>
                    </a:p>
                  </a:txBody>
                  <a:tcPr/>
                </a:tc>
                <a:tc>
                  <a:txBody>
                    <a:bodyPr/>
                    <a:lstStyle/>
                    <a:p>
                      <a:r>
                        <a:rPr lang="zh-CN" altLang="en-US" dirty="0"/>
                        <a:t>差异化</a:t>
                      </a:r>
                      <a:endParaRPr lang="en-US" dirty="0"/>
                    </a:p>
                  </a:txBody>
                  <a:tcPr/>
                </a:tc>
                <a:tc>
                  <a:txBody>
                    <a:bodyPr/>
                    <a:lstStyle/>
                    <a:p>
                      <a:r>
                        <a:rPr lang="zh-CN" altLang="en-US" dirty="0"/>
                        <a:t>同质化</a:t>
                      </a:r>
                      <a:endParaRPr lang="en-US" dirty="0"/>
                    </a:p>
                  </a:txBody>
                  <a:tcPr/>
                </a:tc>
                <a:tc>
                  <a:txBody>
                    <a:bodyPr/>
                    <a:lstStyle/>
                    <a:p>
                      <a:r>
                        <a:rPr lang="zh-CN" altLang="en-US" dirty="0"/>
                        <a:t>优化</a:t>
                      </a:r>
                      <a:endParaRPr lang="en-US" dirty="0"/>
                    </a:p>
                  </a:txBody>
                  <a:tcPr/>
                </a:tc>
              </a:tr>
              <a:tr h="370840">
                <a:tc>
                  <a:txBody>
                    <a:bodyPr/>
                    <a:lstStyle/>
                    <a:p>
                      <a:r>
                        <a:rPr lang="zh-CN" altLang="en-US" dirty="0"/>
                        <a:t>核心价值</a:t>
                      </a:r>
                      <a:endParaRPr lang="en-US" dirty="0"/>
                    </a:p>
                  </a:txBody>
                  <a:tcPr/>
                </a:tc>
                <a:tc>
                  <a:txBody>
                    <a:bodyPr/>
                    <a:lstStyle/>
                    <a:p>
                      <a:r>
                        <a:rPr lang="zh-CN" altLang="en-US" dirty="0"/>
                        <a:t>产生差别</a:t>
                      </a:r>
                      <a:endParaRPr lang="en-US" dirty="0"/>
                    </a:p>
                  </a:txBody>
                  <a:tcPr/>
                </a:tc>
                <a:tc>
                  <a:txBody>
                    <a:bodyPr/>
                    <a:lstStyle/>
                    <a:p>
                      <a:r>
                        <a:rPr lang="zh-CN" altLang="en-US" dirty="0"/>
                        <a:t>和别人兼容</a:t>
                      </a:r>
                      <a:endParaRPr lang="en-US" dirty="0"/>
                    </a:p>
                  </a:txBody>
                  <a:tcPr/>
                </a:tc>
                <a:tc>
                  <a:txBody>
                    <a:bodyPr/>
                    <a:lstStyle/>
                    <a:p>
                      <a:r>
                        <a:rPr lang="zh-CN" altLang="en-US" dirty="0"/>
                        <a:t>提高效率</a:t>
                      </a:r>
                      <a:endParaRPr lang="en-US" dirty="0"/>
                    </a:p>
                  </a:txBody>
                  <a:tcPr/>
                </a:tc>
              </a:tr>
              <a:tr h="370840">
                <a:tc>
                  <a:txBody>
                    <a:bodyPr/>
                    <a:lstStyle/>
                    <a:p>
                      <a:r>
                        <a:rPr lang="zh-CN" altLang="en-US" dirty="0"/>
                        <a:t>关键点</a:t>
                      </a:r>
                      <a:endParaRPr lang="en-US" dirty="0"/>
                    </a:p>
                  </a:txBody>
                  <a:tcPr/>
                </a:tc>
                <a:tc>
                  <a:txBody>
                    <a:bodyPr/>
                    <a:lstStyle/>
                    <a:p>
                      <a:r>
                        <a:rPr lang="zh-CN" altLang="en-US" dirty="0"/>
                        <a:t>别人比不上的</a:t>
                      </a:r>
                      <a:endParaRPr lang="en-US" dirty="0"/>
                    </a:p>
                  </a:txBody>
                  <a:tcPr/>
                </a:tc>
                <a:tc>
                  <a:txBody>
                    <a:bodyPr/>
                    <a:lstStyle/>
                    <a:p>
                      <a:r>
                        <a:rPr lang="zh-CN" altLang="en-US" dirty="0"/>
                        <a:t>足够好</a:t>
                      </a:r>
                      <a:endParaRPr lang="en-US" dirty="0"/>
                    </a:p>
                  </a:txBody>
                  <a:tcPr/>
                </a:tc>
                <a:tc>
                  <a:txBody>
                    <a:bodyPr/>
                    <a:lstStyle/>
                    <a:p>
                      <a:r>
                        <a:rPr lang="zh-CN" altLang="en-US" dirty="0"/>
                        <a:t>在同类中最好</a:t>
                      </a:r>
                      <a:endParaRPr lang="en-US" dirty="0"/>
                    </a:p>
                  </a:txBody>
                  <a:tcPr/>
                </a:tc>
              </a:tr>
              <a:tr h="370840">
                <a:tc>
                  <a:txBody>
                    <a:bodyPr/>
                    <a:lstStyle/>
                    <a:p>
                      <a:r>
                        <a:rPr lang="zh-CN" altLang="en-US" dirty="0"/>
                        <a:t>挑战</a:t>
                      </a:r>
                      <a:endParaRPr lang="en-US" dirty="0"/>
                    </a:p>
                  </a:txBody>
                  <a:tcPr/>
                </a:tc>
                <a:tc>
                  <a:txBody>
                    <a:bodyPr/>
                    <a:lstStyle/>
                    <a:p>
                      <a:r>
                        <a:rPr lang="zh-CN" altLang="en-US" dirty="0"/>
                        <a:t>能比别人好多少？</a:t>
                      </a:r>
                      <a:endParaRPr lang="en-US" dirty="0"/>
                    </a:p>
                  </a:txBody>
                  <a:tcPr/>
                </a:tc>
                <a:tc>
                  <a:txBody>
                    <a:bodyPr/>
                    <a:lstStyle/>
                    <a:p>
                      <a:r>
                        <a:rPr lang="zh-CN" altLang="en-US" dirty="0"/>
                        <a:t>多快能做到‘足够好’？</a:t>
                      </a:r>
                      <a:endParaRPr lang="en-US" dirty="0"/>
                    </a:p>
                  </a:txBody>
                  <a:tcPr/>
                </a:tc>
                <a:tc>
                  <a:txBody>
                    <a:bodyPr/>
                    <a:lstStyle/>
                    <a:p>
                      <a:r>
                        <a:rPr lang="zh-CN" altLang="en-US" dirty="0"/>
                        <a:t>优化到什么地步？</a:t>
                      </a:r>
                      <a:endParaRPr lang="en-US" dirty="0"/>
                    </a:p>
                  </a:txBody>
                  <a:tcPr/>
                </a:tc>
              </a:tr>
            </a:tbl>
          </a:graphicData>
        </a:graphic>
      </p:graphicFrame>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5"/>
            <a:ext cx="3435625" cy="1325563"/>
          </a:xfrm>
        </p:spPr>
        <p:txBody>
          <a:bodyPr>
            <a:normAutofit/>
          </a:bodyPr>
          <a:lstStyle/>
          <a:p>
            <a:r>
              <a:rPr lang="zh-CN" altLang="en-US" sz="4000">
                <a:gradFill flip="none" rotWithShape="1">
                  <a:gsLst>
                    <a:gs pos="28000">
                      <a:srgbClr val="EDEDED"/>
                    </a:gs>
                    <a:gs pos="0">
                      <a:srgbClr val="BFBFBF"/>
                    </a:gs>
                    <a:gs pos="100000">
                      <a:srgbClr val="FFFFFF"/>
                    </a:gs>
                  </a:gsLst>
                  <a:lin ang="4800000" scaled="0"/>
                  <a:tileRect/>
                </a:gradFill>
              </a:rPr>
              <a:t>不同投资导致不同结果</a:t>
            </a:r>
            <a:endParaRPr lang="en-US" sz="4000">
              <a:gradFill flip="none" rotWithShape="1">
                <a:gsLst>
                  <a:gs pos="28000">
                    <a:srgbClr val="EDEDED"/>
                  </a:gs>
                  <a:gs pos="0">
                    <a:srgbClr val="BFBFBF"/>
                  </a:gs>
                  <a:gs pos="100000">
                    <a:srgbClr val="FFFFFF"/>
                  </a:gs>
                </a:gsLst>
                <a:lin ang="4800000" scaled="0"/>
                <a:tileRect/>
              </a:gradFill>
            </a:endParaRPr>
          </a:p>
        </p:txBody>
      </p:sp>
      <p:sp>
        <p:nvSpPr>
          <p:cNvPr id="3" name="Content Placeholder 2"/>
          <p:cNvSpPr>
            <a:spLocks noGrp="1"/>
          </p:cNvSpPr>
          <p:nvPr>
            <p:ph idx="1"/>
          </p:nvPr>
        </p:nvSpPr>
        <p:spPr>
          <a:xfrm>
            <a:off x="666974" y="1825625"/>
            <a:ext cx="3606853" cy="4351338"/>
          </a:xfrm>
        </p:spPr>
        <p:txBody>
          <a:bodyPr>
            <a:normAutofit/>
          </a:bodyPr>
          <a:lstStyle/>
          <a:p>
            <a:r>
              <a:rPr lang="zh-CN" altLang="en-US" sz="2000" dirty="0">
                <a:gradFill>
                  <a:gsLst>
                    <a:gs pos="34000">
                      <a:srgbClr val="EDEDED"/>
                    </a:gs>
                    <a:gs pos="0">
                      <a:srgbClr val="BFBFBF"/>
                    </a:gs>
                    <a:gs pos="100000">
                      <a:srgbClr val="FFFFFF"/>
                    </a:gs>
                  </a:gsLst>
                  <a:lin ang="4800000" scaled="0"/>
                </a:gradFill>
              </a:rPr>
              <a:t>不同领域的投资</a:t>
            </a:r>
            <a:endParaRPr lang="en-US" altLang="zh-CN" sz="2000" dirty="0">
              <a:gradFill>
                <a:gsLst>
                  <a:gs pos="34000">
                    <a:srgbClr val="EDEDED"/>
                  </a:gs>
                  <a:gs pos="0">
                    <a:srgbClr val="BFBFBF"/>
                  </a:gs>
                  <a:gs pos="100000">
                    <a:srgbClr val="FFFFFF"/>
                  </a:gs>
                </a:gsLst>
                <a:lin ang="4800000" scaled="0"/>
              </a:gradFill>
            </a:endParaRPr>
          </a:p>
          <a:p>
            <a:r>
              <a:rPr lang="zh-CN" altLang="en-US" sz="2000" dirty="0">
                <a:gradFill>
                  <a:gsLst>
                    <a:gs pos="34000">
                      <a:srgbClr val="EDEDED"/>
                    </a:gs>
                    <a:gs pos="0">
                      <a:srgbClr val="BFBFBF"/>
                    </a:gs>
                    <a:gs pos="100000">
                      <a:srgbClr val="FFFFFF"/>
                    </a:gs>
                  </a:gsLst>
                  <a:lin ang="4800000" scaled="0"/>
                </a:gradFill>
              </a:rPr>
              <a:t>不同的结果</a:t>
            </a:r>
            <a:endParaRPr lang="en-US" altLang="zh-CN" sz="2000" dirty="0">
              <a:gradFill>
                <a:gsLst>
                  <a:gs pos="34000">
                    <a:srgbClr val="EDEDED"/>
                  </a:gs>
                  <a:gs pos="0">
                    <a:srgbClr val="BFBFBF"/>
                  </a:gs>
                  <a:gs pos="100000">
                    <a:srgbClr val="FFFFFF"/>
                  </a:gs>
                </a:gsLst>
                <a:lin ang="4800000" scaled="0"/>
              </a:gradFill>
            </a:endParaRPr>
          </a:p>
          <a:p>
            <a:endParaRPr lang="en-US" sz="2000" dirty="0">
              <a:gradFill>
                <a:gsLst>
                  <a:gs pos="34000">
                    <a:srgbClr val="EDEDED"/>
                  </a:gs>
                  <a:gs pos="0">
                    <a:srgbClr val="BFBFBF"/>
                  </a:gs>
                  <a:gs pos="100000">
                    <a:srgbClr val="FFFFFF"/>
                  </a:gs>
                </a:gsLst>
                <a:lin ang="4800000" scaled="0"/>
              </a:gradFill>
            </a:endParaRPr>
          </a:p>
          <a:p>
            <a:r>
              <a:rPr lang="zh-CN" altLang="en-US" sz="2000" dirty="0">
                <a:gradFill>
                  <a:gsLst>
                    <a:gs pos="34000">
                      <a:srgbClr val="EDEDED"/>
                    </a:gs>
                    <a:gs pos="0">
                      <a:srgbClr val="BFBFBF"/>
                    </a:gs>
                    <a:gs pos="100000">
                      <a:srgbClr val="FFFFFF"/>
                    </a:gs>
                  </a:gsLst>
                  <a:lin ang="4800000" scaled="0"/>
                </a:gradFill>
              </a:rPr>
              <a:t>现状如何呢？</a:t>
            </a:r>
            <a:endParaRPr lang="en-US" sz="2000" dirty="0">
              <a:gradFill>
                <a:gsLst>
                  <a:gs pos="34000">
                    <a:srgbClr val="EDEDED"/>
                  </a:gs>
                  <a:gs pos="0">
                    <a:srgbClr val="BFBFBF"/>
                  </a:gs>
                  <a:gs pos="100000">
                    <a:srgbClr val="FFFFFF"/>
                  </a:gs>
                </a:gsLst>
                <a:lin ang="4800000" scaled="0"/>
              </a:gradFill>
            </a:endParaRPr>
          </a:p>
        </p:txBody>
      </p:sp>
      <p:pic>
        <p:nvPicPr>
          <p:cNvPr id="8" name="图片 9"/>
          <p:cNvPicPr/>
          <p:nvPr/>
        </p:nvPicPr>
        <p:blipFill>
          <a:blip r:embed="rId1"/>
          <a:stretch>
            <a:fillRect/>
          </a:stretch>
        </p:blipFill>
        <p:spPr>
          <a:xfrm>
            <a:off x="4686718" y="365125"/>
            <a:ext cx="7436669" cy="5130816"/>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小组实践</a:t>
            </a:r>
            <a:endParaRPr lang="en-US" dirty="0"/>
          </a:p>
        </p:txBody>
      </p:sp>
      <p:sp>
        <p:nvSpPr>
          <p:cNvPr id="3" name="Content Placeholder 2"/>
          <p:cNvSpPr>
            <a:spLocks noGrp="1"/>
          </p:cNvSpPr>
          <p:nvPr>
            <p:ph idx="1"/>
          </p:nvPr>
        </p:nvSpPr>
        <p:spPr>
          <a:xfrm>
            <a:off x="913795" y="1751682"/>
            <a:ext cx="10273014" cy="4362679"/>
          </a:xfrm>
        </p:spPr>
        <p:txBody>
          <a:bodyPr numCol="2">
            <a:normAutofit/>
          </a:bodyPr>
          <a:lstStyle/>
          <a:p>
            <a:pPr marL="0" indent="0">
              <a:buNone/>
            </a:pPr>
            <a:r>
              <a:rPr lang="zh-CN" altLang="en-US" sz="2000" dirty="0"/>
              <a:t>建议的格式</a:t>
            </a:r>
            <a:r>
              <a:rPr lang="en-US" sz="2000" dirty="0"/>
              <a:t>:</a:t>
            </a:r>
            <a:endParaRPr lang="en-US" sz="2000" dirty="0"/>
          </a:p>
          <a:p>
            <a:r>
              <a:rPr lang="zh-CN" altLang="en-US" sz="2000" dirty="0"/>
              <a:t>产品现状分析， </a:t>
            </a:r>
            <a:r>
              <a:rPr lang="en-US" altLang="zh-CN" sz="2000" dirty="0"/>
              <a:t>NPS </a:t>
            </a:r>
            <a:r>
              <a:rPr lang="zh-CN" altLang="en-US" sz="2000" dirty="0"/>
              <a:t>数据</a:t>
            </a:r>
            <a:endParaRPr lang="en-US" altLang="zh-CN" sz="2000" dirty="0"/>
          </a:p>
          <a:p>
            <a:r>
              <a:rPr lang="zh-CN" altLang="en-US" sz="2000" dirty="0"/>
              <a:t>市场、行业、用户分析</a:t>
            </a:r>
            <a:endParaRPr lang="en-US" sz="2000" dirty="0"/>
          </a:p>
          <a:p>
            <a:r>
              <a:rPr lang="zh-CN" altLang="en-US" sz="2000" dirty="0"/>
              <a:t>现在我们的月销量是</a:t>
            </a:r>
            <a:r>
              <a:rPr lang="en-US" altLang="zh-CN" sz="2000" dirty="0"/>
              <a:t>:</a:t>
            </a:r>
            <a:r>
              <a:rPr lang="en-US" sz="2000" dirty="0"/>
              <a:t> ____,  </a:t>
            </a:r>
            <a:r>
              <a:rPr lang="zh-CN" altLang="en-US" sz="2000" dirty="0"/>
              <a:t>我们计划在</a:t>
            </a:r>
            <a:r>
              <a:rPr lang="en-US" altLang="zh-CN" sz="2000" dirty="0"/>
              <a:t>12</a:t>
            </a:r>
            <a:r>
              <a:rPr lang="zh-CN" altLang="en-US" sz="2000" dirty="0"/>
              <a:t>个月内涨到</a:t>
            </a:r>
            <a:r>
              <a:rPr lang="en-US" sz="2000" dirty="0"/>
              <a:t> _____ . </a:t>
            </a:r>
            <a:endParaRPr lang="en-US" sz="2000" dirty="0"/>
          </a:p>
          <a:p>
            <a:r>
              <a:rPr lang="zh-CN" altLang="en-US" sz="2000" dirty="0"/>
              <a:t>我们采取的手段核心是</a:t>
            </a:r>
            <a:r>
              <a:rPr lang="en-US" sz="2000" dirty="0"/>
              <a:t> ______,  </a:t>
            </a:r>
            <a:r>
              <a:rPr lang="zh-CN" altLang="en-US" sz="2000" dirty="0"/>
              <a:t>它能产生</a:t>
            </a:r>
            <a:r>
              <a:rPr lang="en-US" altLang="zh-CN" sz="2000" dirty="0"/>
              <a:t>10</a:t>
            </a:r>
            <a:r>
              <a:rPr lang="zh-CN" altLang="en-US" sz="2000" dirty="0"/>
              <a:t>倍的差异化 的效果</a:t>
            </a:r>
            <a:r>
              <a:rPr lang="en-US" sz="2000" dirty="0"/>
              <a:t>. </a:t>
            </a:r>
            <a:endParaRPr lang="en-US" sz="2000" dirty="0"/>
          </a:p>
          <a:p>
            <a:r>
              <a:rPr lang="zh-CN" altLang="en-US" sz="2000" dirty="0"/>
              <a:t>我们要提高在这个方面的投入：</a:t>
            </a:r>
            <a:r>
              <a:rPr lang="en-US" sz="2000" dirty="0"/>
              <a:t> ________________</a:t>
            </a:r>
            <a:endParaRPr lang="en-US" sz="2000" dirty="0"/>
          </a:p>
          <a:p>
            <a:r>
              <a:rPr lang="zh-CN" altLang="en-US" sz="2000" dirty="0"/>
              <a:t>我们要减少在这个方面的投入：</a:t>
            </a:r>
            <a:r>
              <a:rPr lang="en-US" sz="2000" dirty="0"/>
              <a:t> ____________________</a:t>
            </a:r>
            <a:endParaRPr lang="en-US" sz="2000" dirty="0"/>
          </a:p>
          <a:p>
            <a:r>
              <a:rPr lang="zh-CN" altLang="en-US" sz="2000" dirty="0"/>
              <a:t>我们需要额外的支持：</a:t>
            </a:r>
            <a:r>
              <a:rPr lang="en-US" sz="2000" dirty="0"/>
              <a:t> _____ </a:t>
            </a:r>
            <a:endParaRPr lang="en-US" sz="2000" dirty="0"/>
          </a:p>
          <a:p>
            <a:pPr marL="0" indent="0">
              <a:buNone/>
            </a:pPr>
            <a:endParaRPr lang="en-US" altLang="zh-CN" sz="2000" dirty="0"/>
          </a:p>
          <a:p>
            <a:pPr marL="0" indent="0">
              <a:buNone/>
            </a:pPr>
            <a:r>
              <a:rPr lang="zh-CN" altLang="en-US" sz="2000" dirty="0"/>
              <a:t>别的因素应该考虑</a:t>
            </a:r>
            <a:r>
              <a:rPr lang="en-US" sz="2000" dirty="0"/>
              <a:t>:</a:t>
            </a:r>
            <a:endParaRPr lang="en-US" sz="2000" dirty="0"/>
          </a:p>
          <a:p>
            <a:r>
              <a:rPr lang="zh-CN" altLang="en-US" sz="2000" dirty="0"/>
              <a:t>哪个功能应该处于哪个位置？</a:t>
            </a:r>
            <a:endParaRPr lang="en-US" sz="2000" dirty="0"/>
          </a:p>
          <a:p>
            <a:r>
              <a:rPr lang="zh-CN" altLang="en-US" sz="2000" dirty="0"/>
              <a:t>行业</a:t>
            </a:r>
            <a:r>
              <a:rPr lang="en-US" altLang="zh-CN" sz="2000" dirty="0"/>
              <a:t>/</a:t>
            </a:r>
            <a:r>
              <a:rPr lang="zh-CN" altLang="en-US" sz="2000" dirty="0"/>
              <a:t>公司</a:t>
            </a:r>
            <a:r>
              <a:rPr lang="en-US" altLang="zh-CN" sz="2000" dirty="0"/>
              <a:t>/</a:t>
            </a:r>
            <a:r>
              <a:rPr lang="zh-CN" altLang="en-US" sz="2000" dirty="0"/>
              <a:t>价值的因素是什么？</a:t>
            </a:r>
            <a:endParaRPr lang="en-US" sz="2000" dirty="0"/>
          </a:p>
          <a:p>
            <a:r>
              <a:rPr lang="zh-CN" altLang="en-US" sz="2000" dirty="0"/>
              <a:t>你研究的产品的已有的价值和将来的潜力是什么？</a:t>
            </a:r>
            <a:endParaRPr lang="en-US" sz="2000" dirty="0"/>
          </a:p>
          <a:p>
            <a:r>
              <a:rPr lang="zh-CN" altLang="en-US" sz="2000" dirty="0"/>
              <a:t>主要核心用户是？</a:t>
            </a:r>
            <a:endParaRPr lang="en-US" sz="2000" dirty="0"/>
          </a:p>
          <a:p>
            <a:r>
              <a:rPr lang="zh-CN" altLang="en-US" sz="2000" dirty="0"/>
              <a:t>你们如何分配资源？</a:t>
            </a:r>
            <a:endParaRPr lang="en-US" altLang="zh-CN" sz="2000" dirty="0"/>
          </a:p>
          <a:p>
            <a:r>
              <a:rPr lang="zh-CN" altLang="en-US" sz="2000" dirty="0"/>
              <a:t>有颠覆性的创新么？</a:t>
            </a:r>
            <a:endParaRPr lang="en-US" sz="2000"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16.4 </a:t>
            </a:r>
            <a:r>
              <a:rPr lang="zh-CN" altLang="en-US" dirty="0"/>
              <a:t>魔方的创新</a:t>
            </a:r>
            <a:endParaRPr lang="en-US" dirty="0"/>
          </a:p>
        </p:txBody>
      </p:sp>
      <p:sp>
        <p:nvSpPr>
          <p:cNvPr id="3" name="Content Placeholder 2"/>
          <p:cNvSpPr>
            <a:spLocks noGrp="1"/>
          </p:cNvSpPr>
          <p:nvPr>
            <p:ph idx="1"/>
          </p:nvPr>
        </p:nvSpPr>
        <p:spPr/>
        <p:txBody>
          <a:bodyPr/>
          <a:lstStyle/>
          <a:p>
            <a:r>
              <a:rPr lang="zh-CN" altLang="en-US" dirty="0"/>
              <a:t>创新 </a:t>
            </a:r>
            <a:r>
              <a:rPr lang="en-US" altLang="zh-CN" dirty="0"/>
              <a:t>– </a:t>
            </a:r>
            <a:r>
              <a:rPr lang="zh-CN" altLang="en-US" dirty="0"/>
              <a:t>先发优势</a:t>
            </a:r>
            <a:endParaRPr lang="en-US" altLang="zh-CN" dirty="0"/>
          </a:p>
          <a:p>
            <a:pPr lvl="1"/>
            <a:r>
              <a:rPr lang="zh-CN" altLang="en-US" dirty="0"/>
              <a:t>有护城河来保护么？</a:t>
            </a:r>
            <a:endParaRPr lang="en-US" altLang="zh-CN" dirty="0"/>
          </a:p>
          <a:p>
            <a:r>
              <a:rPr lang="zh-CN" altLang="en-US" dirty="0"/>
              <a:t>后发优势 </a:t>
            </a:r>
            <a:r>
              <a:rPr lang="en-US" altLang="zh-CN" dirty="0"/>
              <a:t>– </a:t>
            </a:r>
            <a:r>
              <a:rPr lang="zh-CN" altLang="en-US" dirty="0"/>
              <a:t>怎么颠覆？</a:t>
            </a:r>
            <a:endParaRPr lang="en-US" altLang="zh-CN" dirty="0"/>
          </a:p>
          <a:p>
            <a:r>
              <a:rPr lang="zh-CN" altLang="en-US" dirty="0"/>
              <a:t>如何展现差异化？</a:t>
            </a:r>
            <a:endParaRPr lang="en-US" altLang="zh-CN" dirty="0"/>
          </a:p>
          <a:p>
            <a:r>
              <a:rPr lang="zh-CN" altLang="en-US" dirty="0"/>
              <a:t>用户的核心需求是什么？</a:t>
            </a:r>
            <a:endParaRPr lang="en-US"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16.5 </a:t>
            </a:r>
            <a:r>
              <a:rPr lang="zh-CN" altLang="en-US" dirty="0"/>
              <a:t>创新和作坊</a:t>
            </a:r>
            <a:endParaRPr lang="en-US" dirty="0"/>
          </a:p>
        </p:txBody>
      </p:sp>
      <p:sp>
        <p:nvSpPr>
          <p:cNvPr id="3" name="Content Placeholder 2"/>
          <p:cNvSpPr>
            <a:spLocks noGrp="1"/>
          </p:cNvSpPr>
          <p:nvPr>
            <p:ph idx="1"/>
          </p:nvPr>
        </p:nvSpPr>
        <p:spPr/>
        <p:txBody>
          <a:bodyPr/>
          <a:lstStyle/>
          <a:p>
            <a:r>
              <a:rPr lang="zh-CN" altLang="en-US" dirty="0"/>
              <a:t>缺点还是优点？</a:t>
            </a:r>
            <a:endParaRPr lang="en-US" altLang="zh-CN" dirty="0"/>
          </a:p>
          <a:p>
            <a:r>
              <a:rPr lang="zh-CN" altLang="en-US" dirty="0"/>
              <a:t>自己手工劳动，做出产品</a:t>
            </a:r>
            <a:endParaRPr lang="en-US" altLang="zh-CN" dirty="0"/>
          </a:p>
          <a:p>
            <a:r>
              <a:rPr lang="zh-CN" altLang="en-US" dirty="0"/>
              <a:t>人不多，师傅带徒弟</a:t>
            </a:r>
            <a:endParaRPr lang="en-US" altLang="zh-CN" dirty="0"/>
          </a:p>
          <a:p>
            <a:r>
              <a:rPr lang="zh-CN" altLang="en-US" dirty="0"/>
              <a:t>只做某种行业，不太做广告</a:t>
            </a:r>
            <a:endParaRPr lang="en-US" altLang="zh-CN" dirty="0"/>
          </a:p>
          <a:p>
            <a:endParaRPr lang="en-US" dirty="0"/>
          </a:p>
          <a:p>
            <a:r>
              <a:rPr lang="zh-CN" altLang="en-US" dirty="0"/>
              <a:t>核心：</a:t>
            </a:r>
            <a:endParaRPr lang="en-US" altLang="zh-CN" dirty="0"/>
          </a:p>
          <a:p>
            <a:pPr lvl="1"/>
            <a:r>
              <a:rPr lang="zh-CN" altLang="en-US" dirty="0"/>
              <a:t>从小事做起，重质量，讲信用，对产品负责，对工作自豪</a:t>
            </a:r>
            <a:endParaRPr lang="en-US"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讨论</a:t>
            </a:r>
            <a:endParaRPr lang="en-US" dirty="0"/>
          </a:p>
        </p:txBody>
      </p:sp>
      <p:sp>
        <p:nvSpPr>
          <p:cNvPr id="3" name="Content Placeholder 2"/>
          <p:cNvSpPr>
            <a:spLocks noGrp="1"/>
          </p:cNvSpPr>
          <p:nvPr>
            <p:ph idx="1"/>
          </p:nvPr>
        </p:nvSpPr>
        <p:spPr/>
        <p:txBody>
          <a:bodyPr/>
          <a:lstStyle/>
          <a:p>
            <a:r>
              <a:rPr lang="en-US" altLang="zh-CN" dirty="0">
                <a:hlinkClick r:id="rId1"/>
              </a:rPr>
              <a:t>http://www.cnblogs.com/xinz/p/3857550.html</a:t>
            </a:r>
            <a:r>
              <a:rPr lang="zh-CN" altLang="en-US"/>
              <a:t> </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现代社会中独立发明的例子</a:t>
            </a:r>
            <a:r>
              <a:rPr lang="en-US" altLang="zh-CN" dirty="0"/>
              <a:t>?</a:t>
            </a:r>
            <a:endParaRPr lang="en-US" dirty="0"/>
          </a:p>
        </p:txBody>
      </p:sp>
      <p:sp>
        <p:nvSpPr>
          <p:cNvPr id="3" name="Content Placeholder 2"/>
          <p:cNvSpPr>
            <a:spLocks noGrp="1"/>
          </p:cNvSpPr>
          <p:nvPr>
            <p:ph idx="1"/>
          </p:nvPr>
        </p:nvSpPr>
        <p:spPr/>
        <p:txBody>
          <a:bodyPr>
            <a:normAutofit/>
          </a:bodyPr>
          <a:lstStyle/>
          <a:p>
            <a:r>
              <a:rPr lang="zh-CN" altLang="en-US" dirty="0"/>
              <a:t>在没有</a:t>
            </a:r>
            <a:r>
              <a:rPr lang="en-US" dirty="0"/>
              <a:t> “Eureka” </a:t>
            </a:r>
            <a:r>
              <a:rPr lang="zh-CN" altLang="en-US" dirty="0"/>
              <a:t>时刻</a:t>
            </a:r>
            <a:r>
              <a:rPr lang="en-US" dirty="0"/>
              <a:t> </a:t>
            </a:r>
            <a:endParaRPr lang="en-US" dirty="0"/>
          </a:p>
          <a:p>
            <a:pPr lvl="1"/>
            <a:r>
              <a:rPr lang="zh-CN" altLang="en-US" dirty="0"/>
              <a:t>微处理器、</a:t>
            </a:r>
            <a:r>
              <a:rPr lang="en-US" altLang="zh-CN" dirty="0"/>
              <a:t>PC</a:t>
            </a:r>
            <a:r>
              <a:rPr lang="zh-CN" altLang="en-US" dirty="0"/>
              <a:t>、万维网、浏览器、搜索引擎、</a:t>
            </a:r>
            <a:r>
              <a:rPr lang="en-US" altLang="zh-CN" dirty="0"/>
              <a:t>AI</a:t>
            </a:r>
            <a:endParaRPr lang="en-US" dirty="0"/>
          </a:p>
          <a:p>
            <a:r>
              <a:rPr lang="zh-CN" altLang="en-US" dirty="0"/>
              <a:t>都是团队持续努力的结果</a:t>
            </a:r>
            <a:endParaRPr lang="en-US" dirty="0"/>
          </a:p>
          <a:p>
            <a:r>
              <a:rPr lang="zh-CN" altLang="en-US" dirty="0"/>
              <a:t>文学创作和实际团队工作的区别</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低劣的工程质量破坏了</a:t>
            </a:r>
            <a:r>
              <a:rPr lang="en-US" dirty="0"/>
              <a:t>Eureka </a:t>
            </a:r>
            <a:r>
              <a:rPr lang="zh-CN" altLang="en-US" dirty="0"/>
              <a:t>时刻</a:t>
            </a:r>
            <a:endParaRPr lang="en-US" dirty="0"/>
          </a:p>
        </p:txBody>
      </p:sp>
      <p:sp>
        <p:nvSpPr>
          <p:cNvPr id="3" name="Content Placeholder 2"/>
          <p:cNvSpPr>
            <a:spLocks noGrp="1"/>
          </p:cNvSpPr>
          <p:nvPr>
            <p:ph idx="1"/>
          </p:nvPr>
        </p:nvSpPr>
        <p:spPr/>
        <p:txBody>
          <a:bodyPr/>
          <a:lstStyle/>
          <a:p>
            <a:r>
              <a:rPr lang="zh-CN" altLang="en-US" dirty="0"/>
              <a:t>你的演示失败</a:t>
            </a:r>
            <a:endParaRPr lang="en-US" dirty="0"/>
          </a:p>
          <a:p>
            <a:r>
              <a:rPr lang="zh-CN" altLang="en-US" dirty="0"/>
              <a:t>你的原型看起来很丑</a:t>
            </a:r>
            <a:endParaRPr lang="en-US" dirty="0"/>
          </a:p>
          <a:p>
            <a:r>
              <a:rPr lang="zh-CN" altLang="en-US" dirty="0"/>
              <a:t>你的演示不能支持更多用户</a:t>
            </a:r>
            <a:endParaRPr lang="en-US" altLang="zh-CN" dirty="0"/>
          </a:p>
          <a:p>
            <a:r>
              <a:rPr lang="en-US" dirty="0"/>
              <a:t>…</a:t>
            </a:r>
            <a:endParaRPr lang="en-US" dirty="0"/>
          </a:p>
          <a:p>
            <a:endParaRPr lang="en-US" dirty="0"/>
          </a:p>
          <a:p>
            <a:r>
              <a:rPr lang="zh-CN" altLang="en-US" dirty="0"/>
              <a:t>相反</a:t>
            </a:r>
            <a:r>
              <a:rPr lang="en-US" altLang="zh-CN" dirty="0"/>
              <a:t>:</a:t>
            </a:r>
            <a:endParaRPr lang="en-US" altLang="zh-CN" dirty="0"/>
          </a:p>
          <a:p>
            <a:pPr lvl="1"/>
            <a:r>
              <a:rPr lang="zh-CN" altLang="en-US" dirty="0"/>
              <a:t>用高质量的工程打下基础</a:t>
            </a:r>
            <a:endParaRPr lang="en-US" altLang="zh-CN" dirty="0"/>
          </a:p>
          <a:p>
            <a:pPr lvl="1"/>
            <a:endParaRPr lang="en-US" dirty="0"/>
          </a:p>
        </p:txBody>
      </p:sp>
    </p:spTree>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Yahei">
      <a:majorFont>
        <a:latin typeface="Calibri Light"/>
        <a:ea typeface="Microsoft YaHei UI"/>
        <a:cs typeface=""/>
      </a:majorFont>
      <a:minorFont>
        <a:latin typeface="Calibri"/>
        <a:ea typeface="Microsoft YaHei"/>
        <a:cs typeface=""/>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9475</Words>
  <Application>WPS 演示</Application>
  <PresentationFormat>Widescreen</PresentationFormat>
  <Paragraphs>725</Paragraphs>
  <Slides>78</Slides>
  <Notes>36</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78</vt:i4>
      </vt:variant>
    </vt:vector>
  </HeadingPairs>
  <TitlesOfParts>
    <vt:vector size="89" baseType="lpstr">
      <vt:lpstr>Arial</vt:lpstr>
      <vt:lpstr>宋体</vt:lpstr>
      <vt:lpstr>Wingdings</vt:lpstr>
      <vt:lpstr>Calibri Light</vt:lpstr>
      <vt:lpstr>Microsoft YaHei UI</vt:lpstr>
      <vt:lpstr>Calibri</vt:lpstr>
      <vt:lpstr>微软雅黑</vt:lpstr>
      <vt:lpstr>Arial Unicode MS</vt:lpstr>
      <vt:lpstr>Wingdings 2</vt:lpstr>
      <vt:lpstr>Consolas</vt:lpstr>
      <vt:lpstr>Depth</vt:lpstr>
      <vt:lpstr>IT 行业的创新</vt:lpstr>
      <vt:lpstr>定义</vt:lpstr>
      <vt:lpstr>Inventions</vt:lpstr>
      <vt:lpstr>发明 … 实用</vt:lpstr>
      <vt:lpstr>很多似是而非的观点</vt:lpstr>
      <vt:lpstr>迷思1: 创新靠顿悟</vt:lpstr>
      <vt:lpstr>填上最后一块拼图的，功劳大?</vt:lpstr>
      <vt:lpstr>现代社会中独立发明的例子?</vt:lpstr>
      <vt:lpstr>低劣的工程质量破坏了Eureka 时刻</vt:lpstr>
      <vt:lpstr>迷思2:大家喜欢创新</vt:lpstr>
      <vt:lpstr>?</vt:lpstr>
      <vt:lpstr>创新者都恨创新</vt:lpstr>
      <vt:lpstr>两种不同的创新</vt:lpstr>
      <vt:lpstr>迷思3: 好的想法会赢?</vt:lpstr>
      <vt:lpstr>哪一个是更好的键盘?</vt:lpstr>
      <vt:lpstr>解决打印臂碰撞的问题</vt:lpstr>
      <vt:lpstr>Advanced Technology != acceptable innovation</vt:lpstr>
      <vt:lpstr>如何说服别人？</vt:lpstr>
      <vt:lpstr>迷思4: 创新者都是一马当先</vt:lpstr>
      <vt:lpstr>iPod 的成长</vt:lpstr>
      <vt:lpstr>第一个 VCD 播放器</vt:lpstr>
      <vt:lpstr>对于我们的启示</vt:lpstr>
      <vt:lpstr>先行者 vs. 市场领先者</vt:lpstr>
      <vt:lpstr>Microsoft 领先者？</vt:lpstr>
      <vt:lpstr>Microsoft as 领先者？</vt:lpstr>
      <vt:lpstr>Microsoft Band (2012 – 2016)</vt:lpstr>
      <vt:lpstr>时机很重要</vt:lpstr>
      <vt:lpstr>迷思#5 要成为专家，才能创新</vt:lpstr>
      <vt:lpstr>专家看不起诺基亚，索尼单放机</vt:lpstr>
      <vt:lpstr>索尼的 Walkman</vt:lpstr>
      <vt:lpstr>学术的成功 vs. 商业的成功</vt:lpstr>
      <vt:lpstr>技术创新是关键？</vt:lpstr>
      <vt:lpstr>Iridium(铱星计划) </vt:lpstr>
      <vt:lpstr>创新体现在很多别的方面</vt:lpstr>
      <vt:lpstr>创新不是堆砌功能</vt:lpstr>
      <vt:lpstr>PowerPoint 演示文稿</vt:lpstr>
      <vt:lpstr>Innovation != adding more features</vt:lpstr>
      <vt:lpstr>迷思 #7: 成功的公司更能创新</vt:lpstr>
      <vt:lpstr>两种技术</vt:lpstr>
      <vt:lpstr>现有客户并不会告诉你颠覆式的需求</vt:lpstr>
      <vt:lpstr>成功的公司有价值观—追逐利润</vt:lpstr>
      <vt:lpstr>Newton &amp; Palm Pilot</vt:lpstr>
      <vt:lpstr>Newton &amp; Palm Pilot</vt:lpstr>
      <vt:lpstr>Palm Pilot</vt:lpstr>
      <vt:lpstr>计划的目的是为了探索</vt:lpstr>
      <vt:lpstr>竞争焦点的转移</vt:lpstr>
      <vt:lpstr>很多人喜欢这个新产品，为何走不下去？</vt:lpstr>
      <vt:lpstr>创新者都是冒险者么？</vt:lpstr>
      <vt:lpstr>回顾</vt:lpstr>
      <vt:lpstr>计算尺和科学计算器的故事</vt:lpstr>
      <vt:lpstr>Market Research – sustaining technology</vt:lpstr>
      <vt:lpstr>The disruptive technology</vt:lpstr>
      <vt:lpstr>In the real market</vt:lpstr>
      <vt:lpstr>Successful companies care about future? Yes!</vt:lpstr>
      <vt:lpstr>Key indicator of a “sustaining technology”</vt:lpstr>
      <vt:lpstr>Where is my chance to innovate?</vt:lpstr>
      <vt:lpstr>Discussion</vt:lpstr>
      <vt:lpstr>16.2 创新的时机</vt:lpstr>
      <vt:lpstr>16.3 创新的招数</vt:lpstr>
      <vt:lpstr>产品成熟阶段</vt:lpstr>
      <vt:lpstr>新技术发展的规律</vt:lpstr>
      <vt:lpstr>分析的框架</vt:lpstr>
      <vt:lpstr>产品和团队的现状 SWOT</vt:lpstr>
      <vt:lpstr>产品行业的因素</vt:lpstr>
      <vt:lpstr>公司/市场因素</vt:lpstr>
      <vt:lpstr>公司/产品 的品牌 势能如何衡量？</vt:lpstr>
      <vt:lpstr>产品的价值因素</vt:lpstr>
      <vt:lpstr>产品价值：四个象限</vt:lpstr>
      <vt:lpstr>产品价值 – 10倍的优势点？</vt:lpstr>
      <vt:lpstr>为何客户要用你的产品？</vt:lpstr>
      <vt:lpstr>执行力的因素</vt:lpstr>
      <vt:lpstr>团队成员对项目的投入</vt:lpstr>
      <vt:lpstr>竞争环境中的选择</vt:lpstr>
      <vt:lpstr>不同投资导致不同结果</vt:lpstr>
      <vt:lpstr>小组实践</vt:lpstr>
      <vt:lpstr>16.4 魔方的创新</vt:lpstr>
      <vt:lpstr>16.5 创新和作坊</vt:lpstr>
      <vt:lpstr>讨论</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 行业的创新</dc:title>
  <dc:creator>Xin Zou</dc:creator>
  <cp:lastModifiedBy>zry</cp:lastModifiedBy>
  <cp:revision>3</cp:revision>
  <dcterms:created xsi:type="dcterms:W3CDTF">2018-10-08T03:44:00Z</dcterms:created>
  <dcterms:modified xsi:type="dcterms:W3CDTF">2020-06-04T23:15:26Z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2052-11.1.0.9662</vt:lpwstr>
  </property>
</Properties>
</file>